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48" r:id="rId5"/>
  </p:sldMasterIdLst>
  <p:notesMasterIdLst>
    <p:notesMasterId r:id="rId20"/>
  </p:notesMasterIdLst>
  <p:sldIdLst>
    <p:sldId id="299" r:id="rId6"/>
    <p:sldId id="297" r:id="rId7"/>
    <p:sldId id="320" r:id="rId8"/>
    <p:sldId id="318" r:id="rId9"/>
    <p:sldId id="321" r:id="rId10"/>
    <p:sldId id="305" r:id="rId11"/>
    <p:sldId id="319" r:id="rId12"/>
    <p:sldId id="322" r:id="rId13"/>
    <p:sldId id="309" r:id="rId14"/>
    <p:sldId id="323" r:id="rId15"/>
    <p:sldId id="324" r:id="rId16"/>
    <p:sldId id="303" r:id="rId17"/>
    <p:sldId id="314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9271F-306C-F983-EFD3-E389F45225F4}" v="16" dt="2023-07-31T18:06:59.517"/>
    <p1510:client id="{1CD6C4B0-4B25-688C-12B6-BC984E459333}" v="167" dt="2023-07-29T01:06:25.270"/>
    <p1510:client id="{31EF46AE-A1A5-464D-B665-CAC87B48E682}" v="5" dt="2023-07-29T01:54:31.588"/>
    <p1510:client id="{4CE3D50B-51CF-4D86-0862-9D533B476EB3}" v="10" dt="2023-08-01T05:31:03.124"/>
    <p1510:client id="{7945DB9B-B610-0B4F-22A7-0F3C6927E91C}" v="3" dt="2023-07-29T01:07:16.531"/>
    <p1510:client id="{AD966075-3CB2-1F16-3ECF-2CBB5505A1FB}" v="3845" dt="2023-07-29T08:14:16.642"/>
    <p1510:client id="{BA69D23A-EE54-473A-A062-7FD763F3307B}" v="4664" dt="2023-07-29T06:55:04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75918-BE49-4AF2-B1D8-3CB4487FE421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DB10447-F817-496E-BBB1-321C1F78755C}">
      <dgm:prSet phldrT="[Text]" phldr="0"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117</a:t>
          </a:r>
        </a:p>
      </dgm:t>
    </dgm:pt>
    <dgm:pt modelId="{9535AEF1-94E0-4FA7-B298-99FBB44F8F82}" type="parTrans" cxnId="{E8B6A69D-55E7-406B-B7D0-70F21EBDFEB2}">
      <dgm:prSet/>
      <dgm:spPr/>
      <dgm:t>
        <a:bodyPr/>
        <a:lstStyle/>
        <a:p>
          <a:endParaRPr lang="en-US"/>
        </a:p>
      </dgm:t>
    </dgm:pt>
    <dgm:pt modelId="{09AC30BD-2B3C-4A8E-8003-4BD3F5CAF7E1}" type="sibTrans" cxnId="{E8B6A69D-55E7-406B-B7D0-70F21EBDFEB2}">
      <dgm:prSet/>
      <dgm:spPr/>
      <dgm:t>
        <a:bodyPr/>
        <a:lstStyle/>
        <a:p>
          <a:endParaRPr lang="en-US"/>
        </a:p>
      </dgm:t>
    </dgm:pt>
    <dgm:pt modelId="{A18759F0-8614-489E-AE07-2280F1E162F8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Dummy Variables</a:t>
          </a:r>
        </a:p>
      </dgm:t>
    </dgm:pt>
    <dgm:pt modelId="{C345DD47-B7CF-4BA4-A6F0-167321F675A8}" type="parTrans" cxnId="{317DC2AB-7A79-4DE4-9B95-164B8799D489}">
      <dgm:prSet/>
      <dgm:spPr/>
      <dgm:t>
        <a:bodyPr/>
        <a:lstStyle/>
        <a:p>
          <a:endParaRPr lang="en-US"/>
        </a:p>
      </dgm:t>
    </dgm:pt>
    <dgm:pt modelId="{B71EFE97-5C26-4F6D-83D3-CAE7A5CC4E4A}" type="sibTrans" cxnId="{317DC2AB-7A79-4DE4-9B95-164B8799D489}">
      <dgm:prSet/>
      <dgm:spPr/>
      <dgm:t>
        <a:bodyPr/>
        <a:lstStyle/>
        <a:p>
          <a:endParaRPr lang="en-US"/>
        </a:p>
      </dgm:t>
    </dgm:pt>
    <dgm:pt modelId="{FCA5AC9D-01B8-46E8-B412-ECB92D5459E8}">
      <dgm:prSet phldrT="[Text]" phldr="0"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37</a:t>
          </a:r>
        </a:p>
      </dgm:t>
    </dgm:pt>
    <dgm:pt modelId="{D0A201B8-15D3-4320-9B6E-D0B2C8E709AF}" type="parTrans" cxnId="{0D1E3B72-5583-4525-B023-4BE4705EF051}">
      <dgm:prSet/>
      <dgm:spPr/>
      <dgm:t>
        <a:bodyPr/>
        <a:lstStyle/>
        <a:p>
          <a:endParaRPr lang="en-US"/>
        </a:p>
      </dgm:t>
    </dgm:pt>
    <dgm:pt modelId="{5F1E841A-3061-4420-A32A-8A2C83B7990A}" type="sibTrans" cxnId="{0D1E3B72-5583-4525-B023-4BE4705EF051}">
      <dgm:prSet/>
      <dgm:spPr/>
      <dgm:t>
        <a:bodyPr/>
        <a:lstStyle/>
        <a:p>
          <a:endParaRPr lang="en-US"/>
        </a:p>
      </dgm:t>
    </dgm:pt>
    <dgm:pt modelId="{8FA5905C-DBFC-445A-A627-F75A73A0A876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Remove &lt;10% Correlation</a:t>
          </a:r>
        </a:p>
      </dgm:t>
    </dgm:pt>
    <dgm:pt modelId="{3CE8D594-00A1-4AE4-A911-44D45089C835}" type="parTrans" cxnId="{F61EA0FB-DB4B-4D88-8E80-5FC1B1DFCBBF}">
      <dgm:prSet/>
      <dgm:spPr/>
      <dgm:t>
        <a:bodyPr/>
        <a:lstStyle/>
        <a:p>
          <a:endParaRPr lang="en-US"/>
        </a:p>
      </dgm:t>
    </dgm:pt>
    <dgm:pt modelId="{3696FBA4-9DA2-4DD7-AB9D-28FC05DEF80C}" type="sibTrans" cxnId="{F61EA0FB-DB4B-4D88-8E80-5FC1B1DFCBBF}">
      <dgm:prSet/>
      <dgm:spPr/>
      <dgm:t>
        <a:bodyPr/>
        <a:lstStyle/>
        <a:p>
          <a:endParaRPr lang="en-US"/>
        </a:p>
      </dgm:t>
    </dgm:pt>
    <dgm:pt modelId="{434CEBAC-4071-4516-ADED-3F43B63F3849}">
      <dgm:prSet phldrT="[Text]" phldr="0"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15</a:t>
          </a:r>
        </a:p>
      </dgm:t>
    </dgm:pt>
    <dgm:pt modelId="{B0C9FF20-55B7-4700-AFFD-9100DC5AF725}" type="parTrans" cxnId="{2EC71E53-9179-4833-BF7A-4A497D68D906}">
      <dgm:prSet/>
      <dgm:spPr/>
      <dgm:t>
        <a:bodyPr/>
        <a:lstStyle/>
        <a:p>
          <a:endParaRPr lang="en-US"/>
        </a:p>
      </dgm:t>
    </dgm:pt>
    <dgm:pt modelId="{2DA9EA59-3DEC-41E4-99AB-07762587BFF2}" type="sibTrans" cxnId="{2EC71E53-9179-4833-BF7A-4A497D68D906}">
      <dgm:prSet/>
      <dgm:spPr/>
      <dgm:t>
        <a:bodyPr/>
        <a:lstStyle/>
        <a:p>
          <a:endParaRPr lang="en-US"/>
        </a:p>
      </dgm:t>
    </dgm:pt>
    <dgm:pt modelId="{F1A51833-9F26-4852-9F69-70CD0BB164CF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Ridge Regression and Chi-square</a:t>
          </a:r>
        </a:p>
      </dgm:t>
    </dgm:pt>
    <dgm:pt modelId="{2368F681-0994-4530-B4FA-6E259D84AF52}" type="parTrans" cxnId="{16006FBC-1F19-42C8-BAA3-D96FFAE9EDD4}">
      <dgm:prSet/>
      <dgm:spPr/>
      <dgm:t>
        <a:bodyPr/>
        <a:lstStyle/>
        <a:p>
          <a:endParaRPr lang="en-US"/>
        </a:p>
      </dgm:t>
    </dgm:pt>
    <dgm:pt modelId="{5000EDC6-9090-4497-AA6E-6B2054982D63}" type="sibTrans" cxnId="{16006FBC-1F19-42C8-BAA3-D96FFAE9EDD4}">
      <dgm:prSet/>
      <dgm:spPr/>
      <dgm:t>
        <a:bodyPr/>
        <a:lstStyle/>
        <a:p>
          <a:endParaRPr lang="en-US"/>
        </a:p>
      </dgm:t>
    </dgm:pt>
    <dgm:pt modelId="{B88CBEB6-F719-4918-A697-7D1810C20131}">
      <dgm:prSet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Data Visualization </a:t>
          </a:r>
          <a:r>
            <a:rPr lang="en-US" dirty="0" err="1">
              <a:latin typeface="Times New Roman"/>
              <a:cs typeface="Times New Roman"/>
            </a:rPr>
            <a:t>eg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ggplots</a:t>
          </a:r>
          <a:endParaRPr lang="en-US" dirty="0">
            <a:latin typeface="Times New Roman"/>
            <a:cs typeface="Times New Roman"/>
          </a:endParaRPr>
        </a:p>
      </dgm:t>
    </dgm:pt>
    <dgm:pt modelId="{DFB9E94C-8091-44E3-AB4D-F4C7CCDA233F}" type="parTrans" cxnId="{206E7534-F5F2-4827-9489-6AA06EB8D29B}">
      <dgm:prSet/>
      <dgm:spPr/>
    </dgm:pt>
    <dgm:pt modelId="{8AF47E46-4FF1-4F03-B29D-F1646738670F}" type="sibTrans" cxnId="{206E7534-F5F2-4827-9489-6AA06EB8D29B}">
      <dgm:prSet/>
      <dgm:spPr/>
      <dgm:t>
        <a:bodyPr/>
        <a:lstStyle/>
        <a:p>
          <a:endParaRPr lang="en-US"/>
        </a:p>
      </dgm:t>
    </dgm:pt>
    <dgm:pt modelId="{A74B38A9-A3F2-4AEA-A27F-2F3DEB3AAB0F}">
      <dgm:prSet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Remove multicollinearity</a:t>
          </a:r>
        </a:p>
      </dgm:t>
    </dgm:pt>
    <dgm:pt modelId="{F71373A4-E32E-40DF-8122-92283A661CE0}" type="parTrans" cxnId="{6CAF3DED-FBD7-4B00-86AA-42F1ECA5358F}">
      <dgm:prSet/>
      <dgm:spPr/>
    </dgm:pt>
    <dgm:pt modelId="{BAC758AA-7809-4FBE-A3C0-CAACD3932155}" type="sibTrans" cxnId="{6CAF3DED-FBD7-4B00-86AA-42F1ECA5358F}">
      <dgm:prSet/>
      <dgm:spPr/>
      <dgm:t>
        <a:bodyPr/>
        <a:lstStyle/>
        <a:p>
          <a:endParaRPr lang="en-US"/>
        </a:p>
      </dgm:t>
    </dgm:pt>
    <dgm:pt modelId="{FC291CE3-84C3-49D6-916F-541A66683DF1}">
      <dgm:prSet phldr="0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/>
              <a:cs typeface="Arial"/>
            </a:rPr>
            <a:t>Apply ANOVA and Linear Model</a:t>
          </a:r>
          <a:endParaRPr lang="en-US" dirty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DA1D601C-6CEC-496A-AA52-A32A9A9696A5}" type="parTrans" cxnId="{B77D1C10-662D-4C80-B841-8C6693EB4DD4}">
      <dgm:prSet/>
      <dgm:spPr/>
    </dgm:pt>
    <dgm:pt modelId="{73B16A3B-15B3-4F2D-BB4F-DE78F6C6D3A8}" type="sibTrans" cxnId="{B77D1C10-662D-4C80-B841-8C6693EB4DD4}">
      <dgm:prSet/>
      <dgm:spPr/>
    </dgm:pt>
    <dgm:pt modelId="{AF16367C-8CDA-44A0-94A8-AC6E66725D33}">
      <dgm:prSet phldr="0"/>
      <dgm:spPr/>
      <dgm:t>
        <a:bodyPr/>
        <a:lstStyle/>
        <a:p>
          <a:pPr rtl="0"/>
          <a:r>
            <a:rPr lang="en-US" dirty="0">
              <a:latin typeface="Times New Roman"/>
              <a:cs typeface="Arial"/>
            </a:rPr>
            <a:t>6</a:t>
          </a:r>
        </a:p>
      </dgm:t>
    </dgm:pt>
    <dgm:pt modelId="{C631119D-E50E-4A5C-BD7D-0074CA7FBCB2}" type="parTrans" cxnId="{D49350BC-3825-4C60-85ED-7842A12C01C7}">
      <dgm:prSet/>
      <dgm:spPr/>
    </dgm:pt>
    <dgm:pt modelId="{80F8E1B4-4252-4C01-8B41-F61F19159A27}" type="sibTrans" cxnId="{D49350BC-3825-4C60-85ED-7842A12C01C7}">
      <dgm:prSet/>
      <dgm:spPr/>
    </dgm:pt>
    <dgm:pt modelId="{22E3D78F-10A1-48B5-8F70-157774E9B3AF}" type="pres">
      <dgm:prSet presAssocID="{25C75918-BE49-4AF2-B1D8-3CB4487FE421}" presName="Name0" presStyleCnt="0">
        <dgm:presLayoutVars>
          <dgm:dir/>
          <dgm:animLvl val="lvl"/>
          <dgm:resizeHandles val="exact"/>
        </dgm:presLayoutVars>
      </dgm:prSet>
      <dgm:spPr/>
    </dgm:pt>
    <dgm:pt modelId="{8EC114EE-C3EC-4079-827D-81F2B727B9BA}" type="pres">
      <dgm:prSet presAssocID="{DDB10447-F817-496E-BBB1-321C1F78755C}" presName="linNode" presStyleCnt="0"/>
      <dgm:spPr/>
    </dgm:pt>
    <dgm:pt modelId="{8C3E064A-FDF9-4C68-A277-B344515AB46D}" type="pres">
      <dgm:prSet presAssocID="{DDB10447-F817-496E-BBB1-321C1F78755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F81B305-6B6B-47B0-BAD4-7D55BD038C99}" type="pres">
      <dgm:prSet presAssocID="{DDB10447-F817-496E-BBB1-321C1F78755C}" presName="descendantText" presStyleLbl="alignAccFollowNode1" presStyleIdx="0" presStyleCnt="4">
        <dgm:presLayoutVars>
          <dgm:bulletEnabled val="1"/>
        </dgm:presLayoutVars>
      </dgm:prSet>
      <dgm:spPr/>
    </dgm:pt>
    <dgm:pt modelId="{F362DCCC-D761-4BF9-80B1-9B1FBA920C2D}" type="pres">
      <dgm:prSet presAssocID="{09AC30BD-2B3C-4A8E-8003-4BD3F5CAF7E1}" presName="sp" presStyleCnt="0"/>
      <dgm:spPr/>
    </dgm:pt>
    <dgm:pt modelId="{73E68AE5-B00C-4D3B-87A8-2954C5AC5C64}" type="pres">
      <dgm:prSet presAssocID="{FCA5AC9D-01B8-46E8-B412-ECB92D5459E8}" presName="linNode" presStyleCnt="0"/>
      <dgm:spPr/>
    </dgm:pt>
    <dgm:pt modelId="{B1F635B5-AE3F-4CEE-B99D-5F778ED6B023}" type="pres">
      <dgm:prSet presAssocID="{FCA5AC9D-01B8-46E8-B412-ECB92D5459E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CD0D234-5C0D-44A9-B87B-71BC34EDFFB2}" type="pres">
      <dgm:prSet presAssocID="{FCA5AC9D-01B8-46E8-B412-ECB92D5459E8}" presName="descendantText" presStyleLbl="alignAccFollowNode1" presStyleIdx="1" presStyleCnt="4">
        <dgm:presLayoutVars>
          <dgm:bulletEnabled val="1"/>
        </dgm:presLayoutVars>
      </dgm:prSet>
      <dgm:spPr/>
    </dgm:pt>
    <dgm:pt modelId="{B5558A16-EEAA-4870-B7E8-075F0FCDF306}" type="pres">
      <dgm:prSet presAssocID="{5F1E841A-3061-4420-A32A-8A2C83B7990A}" presName="sp" presStyleCnt="0"/>
      <dgm:spPr/>
    </dgm:pt>
    <dgm:pt modelId="{BB2A8242-BA9A-4281-B4F2-B40D23A48103}" type="pres">
      <dgm:prSet presAssocID="{434CEBAC-4071-4516-ADED-3F43B63F3849}" presName="linNode" presStyleCnt="0"/>
      <dgm:spPr/>
    </dgm:pt>
    <dgm:pt modelId="{15C22A25-9E56-4A59-9E0A-A14C117E2586}" type="pres">
      <dgm:prSet presAssocID="{434CEBAC-4071-4516-ADED-3F43B63F384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31EA47A-4BB9-43A8-BF4E-6EF81B1DBC1B}" type="pres">
      <dgm:prSet presAssocID="{434CEBAC-4071-4516-ADED-3F43B63F3849}" presName="descendantText" presStyleLbl="alignAccFollowNode1" presStyleIdx="2" presStyleCnt="4">
        <dgm:presLayoutVars>
          <dgm:bulletEnabled val="1"/>
        </dgm:presLayoutVars>
      </dgm:prSet>
      <dgm:spPr/>
    </dgm:pt>
    <dgm:pt modelId="{69515A2D-52DF-4D8E-B3BE-1F23411E935B}" type="pres">
      <dgm:prSet presAssocID="{2DA9EA59-3DEC-41E4-99AB-07762587BFF2}" presName="sp" presStyleCnt="0"/>
      <dgm:spPr/>
    </dgm:pt>
    <dgm:pt modelId="{238D2AA8-61D4-4572-B6DB-BCC03AC64314}" type="pres">
      <dgm:prSet presAssocID="{AF16367C-8CDA-44A0-94A8-AC6E66725D33}" presName="linNode" presStyleCnt="0"/>
      <dgm:spPr/>
    </dgm:pt>
    <dgm:pt modelId="{5C932C42-D29D-4E66-B3DD-6A6F80FB8D25}" type="pres">
      <dgm:prSet presAssocID="{AF16367C-8CDA-44A0-94A8-AC6E66725D3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32E1E7B-6230-4F76-A51F-C1E32C1E5009}" type="pres">
      <dgm:prSet presAssocID="{AF16367C-8CDA-44A0-94A8-AC6E66725D3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60C4E02-3BBE-40BC-9C45-1D10F4E7DD48}" type="presOf" srcId="{AF16367C-8CDA-44A0-94A8-AC6E66725D33}" destId="{5C932C42-D29D-4E66-B3DD-6A6F80FB8D25}" srcOrd="0" destOrd="0" presId="urn:microsoft.com/office/officeart/2005/8/layout/vList5"/>
    <dgm:cxn modelId="{9B56D50A-2B5D-40AA-83D1-071821A9126F}" type="presOf" srcId="{A18759F0-8614-489E-AE07-2280F1E162F8}" destId="{FF81B305-6B6B-47B0-BAD4-7D55BD038C99}" srcOrd="0" destOrd="0" presId="urn:microsoft.com/office/officeart/2005/8/layout/vList5"/>
    <dgm:cxn modelId="{B77D1C10-662D-4C80-B841-8C6693EB4DD4}" srcId="{AF16367C-8CDA-44A0-94A8-AC6E66725D33}" destId="{FC291CE3-84C3-49D6-916F-541A66683DF1}" srcOrd="0" destOrd="0" parTransId="{DA1D601C-6CEC-496A-AA52-A32A9A9696A5}" sibTransId="{73B16A3B-15B3-4F2D-BB4F-DE78F6C6D3A8}"/>
    <dgm:cxn modelId="{C9533116-D436-4A61-ABBA-0FACC78C1F9F}" type="presOf" srcId="{A74B38A9-A3F2-4AEA-A27F-2F3DEB3AAB0F}" destId="{ECD0D234-5C0D-44A9-B87B-71BC34EDFFB2}" srcOrd="0" destOrd="1" presId="urn:microsoft.com/office/officeart/2005/8/layout/vList5"/>
    <dgm:cxn modelId="{206E7534-F5F2-4827-9489-6AA06EB8D29B}" srcId="{DDB10447-F817-496E-BBB1-321C1F78755C}" destId="{B88CBEB6-F719-4918-A697-7D1810C20131}" srcOrd="1" destOrd="0" parTransId="{DFB9E94C-8091-44E3-AB4D-F4C7CCDA233F}" sibTransId="{8AF47E46-4FF1-4F03-B29D-F1646738670F}"/>
    <dgm:cxn modelId="{D5B7F546-583C-432C-91C4-F8DC8FFF8830}" type="presOf" srcId="{434CEBAC-4071-4516-ADED-3F43B63F3849}" destId="{15C22A25-9E56-4A59-9E0A-A14C117E2586}" srcOrd="0" destOrd="0" presId="urn:microsoft.com/office/officeart/2005/8/layout/vList5"/>
    <dgm:cxn modelId="{F7117451-F8A9-4D0C-8218-48A4F34216C7}" type="presOf" srcId="{FC291CE3-84C3-49D6-916F-541A66683DF1}" destId="{032E1E7B-6230-4F76-A51F-C1E32C1E5009}" srcOrd="0" destOrd="0" presId="urn:microsoft.com/office/officeart/2005/8/layout/vList5"/>
    <dgm:cxn modelId="{0D1E3B72-5583-4525-B023-4BE4705EF051}" srcId="{25C75918-BE49-4AF2-B1D8-3CB4487FE421}" destId="{FCA5AC9D-01B8-46E8-B412-ECB92D5459E8}" srcOrd="1" destOrd="0" parTransId="{D0A201B8-15D3-4320-9B6E-D0B2C8E709AF}" sibTransId="{5F1E841A-3061-4420-A32A-8A2C83B7990A}"/>
    <dgm:cxn modelId="{B1656972-B5C5-42DA-8BC5-4846CBB7BE12}" type="presOf" srcId="{DDB10447-F817-496E-BBB1-321C1F78755C}" destId="{8C3E064A-FDF9-4C68-A277-B344515AB46D}" srcOrd="0" destOrd="0" presId="urn:microsoft.com/office/officeart/2005/8/layout/vList5"/>
    <dgm:cxn modelId="{2EC71E53-9179-4833-BF7A-4A497D68D906}" srcId="{25C75918-BE49-4AF2-B1D8-3CB4487FE421}" destId="{434CEBAC-4071-4516-ADED-3F43B63F3849}" srcOrd="2" destOrd="0" parTransId="{B0C9FF20-55B7-4700-AFFD-9100DC5AF725}" sibTransId="{2DA9EA59-3DEC-41E4-99AB-07762587BFF2}"/>
    <dgm:cxn modelId="{86D09658-C53E-4643-A397-5414BC3983BE}" type="presOf" srcId="{25C75918-BE49-4AF2-B1D8-3CB4487FE421}" destId="{22E3D78F-10A1-48B5-8F70-157774E9B3AF}" srcOrd="0" destOrd="0" presId="urn:microsoft.com/office/officeart/2005/8/layout/vList5"/>
    <dgm:cxn modelId="{34A3B478-C9EB-4984-8082-ADACBABC079D}" type="presOf" srcId="{F1A51833-9F26-4852-9F69-70CD0BB164CF}" destId="{B31EA47A-4BB9-43A8-BF4E-6EF81B1DBC1B}" srcOrd="0" destOrd="0" presId="urn:microsoft.com/office/officeart/2005/8/layout/vList5"/>
    <dgm:cxn modelId="{E8B6A69D-55E7-406B-B7D0-70F21EBDFEB2}" srcId="{25C75918-BE49-4AF2-B1D8-3CB4487FE421}" destId="{DDB10447-F817-496E-BBB1-321C1F78755C}" srcOrd="0" destOrd="0" parTransId="{9535AEF1-94E0-4FA7-B298-99FBB44F8F82}" sibTransId="{09AC30BD-2B3C-4A8E-8003-4BD3F5CAF7E1}"/>
    <dgm:cxn modelId="{317DC2AB-7A79-4DE4-9B95-164B8799D489}" srcId="{DDB10447-F817-496E-BBB1-321C1F78755C}" destId="{A18759F0-8614-489E-AE07-2280F1E162F8}" srcOrd="0" destOrd="0" parTransId="{C345DD47-B7CF-4BA4-A6F0-167321F675A8}" sibTransId="{B71EFE97-5C26-4F6D-83D3-CAE7A5CC4E4A}"/>
    <dgm:cxn modelId="{FBBB6BB5-CF8F-4ED6-B4F0-E23BB7A00F43}" type="presOf" srcId="{B88CBEB6-F719-4918-A697-7D1810C20131}" destId="{FF81B305-6B6B-47B0-BAD4-7D55BD038C99}" srcOrd="0" destOrd="1" presId="urn:microsoft.com/office/officeart/2005/8/layout/vList5"/>
    <dgm:cxn modelId="{16006FBC-1F19-42C8-BAA3-D96FFAE9EDD4}" srcId="{434CEBAC-4071-4516-ADED-3F43B63F3849}" destId="{F1A51833-9F26-4852-9F69-70CD0BB164CF}" srcOrd="0" destOrd="0" parTransId="{2368F681-0994-4530-B4FA-6E259D84AF52}" sibTransId="{5000EDC6-9090-4497-AA6E-6B2054982D63}"/>
    <dgm:cxn modelId="{D49350BC-3825-4C60-85ED-7842A12C01C7}" srcId="{25C75918-BE49-4AF2-B1D8-3CB4487FE421}" destId="{AF16367C-8CDA-44A0-94A8-AC6E66725D33}" srcOrd="3" destOrd="0" parTransId="{C631119D-E50E-4A5C-BD7D-0074CA7FBCB2}" sibTransId="{80F8E1B4-4252-4C01-8B41-F61F19159A27}"/>
    <dgm:cxn modelId="{115D2DEC-291B-4595-8C78-877E1BD96FDE}" type="presOf" srcId="{FCA5AC9D-01B8-46E8-B412-ECB92D5459E8}" destId="{B1F635B5-AE3F-4CEE-B99D-5F778ED6B023}" srcOrd="0" destOrd="0" presId="urn:microsoft.com/office/officeart/2005/8/layout/vList5"/>
    <dgm:cxn modelId="{6CAF3DED-FBD7-4B00-86AA-42F1ECA5358F}" srcId="{FCA5AC9D-01B8-46E8-B412-ECB92D5459E8}" destId="{A74B38A9-A3F2-4AEA-A27F-2F3DEB3AAB0F}" srcOrd="1" destOrd="0" parTransId="{F71373A4-E32E-40DF-8122-92283A661CE0}" sibTransId="{BAC758AA-7809-4FBE-A3C0-CAACD3932155}"/>
    <dgm:cxn modelId="{B3324DF2-5FD3-4BA6-8D97-1B681B525078}" type="presOf" srcId="{8FA5905C-DBFC-445A-A627-F75A73A0A876}" destId="{ECD0D234-5C0D-44A9-B87B-71BC34EDFFB2}" srcOrd="0" destOrd="0" presId="urn:microsoft.com/office/officeart/2005/8/layout/vList5"/>
    <dgm:cxn modelId="{F61EA0FB-DB4B-4D88-8E80-5FC1B1DFCBBF}" srcId="{FCA5AC9D-01B8-46E8-B412-ECB92D5459E8}" destId="{8FA5905C-DBFC-445A-A627-F75A73A0A876}" srcOrd="0" destOrd="0" parTransId="{3CE8D594-00A1-4AE4-A911-44D45089C835}" sibTransId="{3696FBA4-9DA2-4DD7-AB9D-28FC05DEF80C}"/>
    <dgm:cxn modelId="{705B5FC9-6C6D-4743-9039-2A49B9480B08}" type="presParOf" srcId="{22E3D78F-10A1-48B5-8F70-157774E9B3AF}" destId="{8EC114EE-C3EC-4079-827D-81F2B727B9BA}" srcOrd="0" destOrd="0" presId="urn:microsoft.com/office/officeart/2005/8/layout/vList5"/>
    <dgm:cxn modelId="{1D5383A4-C086-4A16-8BB7-E9BD9AFF03AE}" type="presParOf" srcId="{8EC114EE-C3EC-4079-827D-81F2B727B9BA}" destId="{8C3E064A-FDF9-4C68-A277-B344515AB46D}" srcOrd="0" destOrd="0" presId="urn:microsoft.com/office/officeart/2005/8/layout/vList5"/>
    <dgm:cxn modelId="{C8C67B7D-E042-4072-8E21-8FFBC6ABDDE6}" type="presParOf" srcId="{8EC114EE-C3EC-4079-827D-81F2B727B9BA}" destId="{FF81B305-6B6B-47B0-BAD4-7D55BD038C99}" srcOrd="1" destOrd="0" presId="urn:microsoft.com/office/officeart/2005/8/layout/vList5"/>
    <dgm:cxn modelId="{B92510A2-55B8-4F5F-9E0D-88F4D6C9EBC8}" type="presParOf" srcId="{22E3D78F-10A1-48B5-8F70-157774E9B3AF}" destId="{F362DCCC-D761-4BF9-80B1-9B1FBA920C2D}" srcOrd="1" destOrd="0" presId="urn:microsoft.com/office/officeart/2005/8/layout/vList5"/>
    <dgm:cxn modelId="{4E266301-0789-4757-BCF5-E5BF122439AA}" type="presParOf" srcId="{22E3D78F-10A1-48B5-8F70-157774E9B3AF}" destId="{73E68AE5-B00C-4D3B-87A8-2954C5AC5C64}" srcOrd="2" destOrd="0" presId="urn:microsoft.com/office/officeart/2005/8/layout/vList5"/>
    <dgm:cxn modelId="{4DBCE9D6-706A-412F-A278-A8B06B6E1503}" type="presParOf" srcId="{73E68AE5-B00C-4D3B-87A8-2954C5AC5C64}" destId="{B1F635B5-AE3F-4CEE-B99D-5F778ED6B023}" srcOrd="0" destOrd="0" presId="urn:microsoft.com/office/officeart/2005/8/layout/vList5"/>
    <dgm:cxn modelId="{11775B0F-3235-4860-A498-4A6CAFAE99DE}" type="presParOf" srcId="{73E68AE5-B00C-4D3B-87A8-2954C5AC5C64}" destId="{ECD0D234-5C0D-44A9-B87B-71BC34EDFFB2}" srcOrd="1" destOrd="0" presId="urn:microsoft.com/office/officeart/2005/8/layout/vList5"/>
    <dgm:cxn modelId="{C797AED7-8FFB-49E7-B525-027244B9785C}" type="presParOf" srcId="{22E3D78F-10A1-48B5-8F70-157774E9B3AF}" destId="{B5558A16-EEAA-4870-B7E8-075F0FCDF306}" srcOrd="3" destOrd="0" presId="urn:microsoft.com/office/officeart/2005/8/layout/vList5"/>
    <dgm:cxn modelId="{B8DFB2C9-6EA6-4F79-9A3D-2B1F45A12572}" type="presParOf" srcId="{22E3D78F-10A1-48B5-8F70-157774E9B3AF}" destId="{BB2A8242-BA9A-4281-B4F2-B40D23A48103}" srcOrd="4" destOrd="0" presId="urn:microsoft.com/office/officeart/2005/8/layout/vList5"/>
    <dgm:cxn modelId="{5E102DA5-31F8-4454-8202-1606391792F7}" type="presParOf" srcId="{BB2A8242-BA9A-4281-B4F2-B40D23A48103}" destId="{15C22A25-9E56-4A59-9E0A-A14C117E2586}" srcOrd="0" destOrd="0" presId="urn:microsoft.com/office/officeart/2005/8/layout/vList5"/>
    <dgm:cxn modelId="{289328B5-F12E-4A40-B826-790F339AC64F}" type="presParOf" srcId="{BB2A8242-BA9A-4281-B4F2-B40D23A48103}" destId="{B31EA47A-4BB9-43A8-BF4E-6EF81B1DBC1B}" srcOrd="1" destOrd="0" presId="urn:microsoft.com/office/officeart/2005/8/layout/vList5"/>
    <dgm:cxn modelId="{16F90AEC-EE53-48A5-8425-5E75AC7B7909}" type="presParOf" srcId="{22E3D78F-10A1-48B5-8F70-157774E9B3AF}" destId="{69515A2D-52DF-4D8E-B3BE-1F23411E935B}" srcOrd="5" destOrd="0" presId="urn:microsoft.com/office/officeart/2005/8/layout/vList5"/>
    <dgm:cxn modelId="{EE7BAE1E-9ABC-4A71-BF50-843BBBE6CFC8}" type="presParOf" srcId="{22E3D78F-10A1-48B5-8F70-157774E9B3AF}" destId="{238D2AA8-61D4-4572-B6DB-BCC03AC64314}" srcOrd="6" destOrd="0" presId="urn:microsoft.com/office/officeart/2005/8/layout/vList5"/>
    <dgm:cxn modelId="{1BC42FC8-C29F-4D88-B181-43E8D8DC35AE}" type="presParOf" srcId="{238D2AA8-61D4-4572-B6DB-BCC03AC64314}" destId="{5C932C42-D29D-4E66-B3DD-6A6F80FB8D25}" srcOrd="0" destOrd="0" presId="urn:microsoft.com/office/officeart/2005/8/layout/vList5"/>
    <dgm:cxn modelId="{8BCBC128-C584-48C6-B134-0AA65BF1BA78}" type="presParOf" srcId="{238D2AA8-61D4-4572-B6DB-BCC03AC64314}" destId="{032E1E7B-6230-4F76-A51F-C1E32C1E50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1B305-6B6B-47B0-BAD4-7D55BD038C99}">
      <dsp:nvSpPr>
        <dsp:cNvPr id="0" name=""/>
        <dsp:cNvSpPr/>
      </dsp:nvSpPr>
      <dsp:spPr>
        <a:xfrm rot="5400000">
          <a:off x="2935222" y="-1113241"/>
          <a:ext cx="683242" cy="30840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/>
              <a:cs typeface="Times New Roman"/>
            </a:rPr>
            <a:t>Dummy Variables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/>
              <a:cs typeface="Times New Roman"/>
            </a:rPr>
            <a:t>Data Visualization </a:t>
          </a:r>
          <a:r>
            <a:rPr lang="en-US" sz="1800" kern="1200" dirty="0" err="1">
              <a:latin typeface="Times New Roman"/>
              <a:cs typeface="Times New Roman"/>
            </a:rPr>
            <a:t>eg</a:t>
          </a:r>
          <a:r>
            <a:rPr lang="en-US" sz="1800" kern="1200" dirty="0">
              <a:latin typeface="Times New Roman"/>
              <a:cs typeface="Times New Roman"/>
            </a:rPr>
            <a:t> </a:t>
          </a:r>
          <a:r>
            <a:rPr lang="en-US" sz="1800" kern="1200" dirty="0" err="1">
              <a:latin typeface="Times New Roman"/>
              <a:cs typeface="Times New Roman"/>
            </a:rPr>
            <a:t>ggplots</a:t>
          </a:r>
          <a:endParaRPr lang="en-US" sz="1800" kern="1200" dirty="0">
            <a:latin typeface="Times New Roman"/>
            <a:cs typeface="Times New Roman"/>
          </a:endParaRPr>
        </a:p>
      </dsp:txBody>
      <dsp:txXfrm rot="-5400000">
        <a:off x="1734800" y="120534"/>
        <a:ext cx="3050735" cy="616536"/>
      </dsp:txXfrm>
    </dsp:sp>
    <dsp:sp modelId="{8C3E064A-FDF9-4C68-A277-B344515AB46D}">
      <dsp:nvSpPr>
        <dsp:cNvPr id="0" name=""/>
        <dsp:cNvSpPr/>
      </dsp:nvSpPr>
      <dsp:spPr>
        <a:xfrm>
          <a:off x="0" y="1775"/>
          <a:ext cx="1734799" cy="854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imes New Roman"/>
              <a:cs typeface="Times New Roman"/>
            </a:rPr>
            <a:t>117</a:t>
          </a:r>
        </a:p>
      </dsp:txBody>
      <dsp:txXfrm>
        <a:off x="41691" y="43466"/>
        <a:ext cx="1651417" cy="770671"/>
      </dsp:txXfrm>
    </dsp:sp>
    <dsp:sp modelId="{ECD0D234-5C0D-44A9-B87B-71BC34EDFFB2}">
      <dsp:nvSpPr>
        <dsp:cNvPr id="0" name=""/>
        <dsp:cNvSpPr/>
      </dsp:nvSpPr>
      <dsp:spPr>
        <a:xfrm rot="5400000">
          <a:off x="2935222" y="-216486"/>
          <a:ext cx="683242" cy="30840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/>
              <a:cs typeface="Times New Roman"/>
            </a:rPr>
            <a:t>Remove &lt;10% Correlation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/>
              <a:cs typeface="Times New Roman"/>
            </a:rPr>
            <a:t>Remove multicollinearity</a:t>
          </a:r>
        </a:p>
      </dsp:txBody>
      <dsp:txXfrm rot="-5400000">
        <a:off x="1734800" y="1017289"/>
        <a:ext cx="3050735" cy="616536"/>
      </dsp:txXfrm>
    </dsp:sp>
    <dsp:sp modelId="{B1F635B5-AE3F-4CEE-B99D-5F778ED6B023}">
      <dsp:nvSpPr>
        <dsp:cNvPr id="0" name=""/>
        <dsp:cNvSpPr/>
      </dsp:nvSpPr>
      <dsp:spPr>
        <a:xfrm>
          <a:off x="0" y="898531"/>
          <a:ext cx="1734799" cy="854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imes New Roman"/>
              <a:cs typeface="Times New Roman"/>
            </a:rPr>
            <a:t>37</a:t>
          </a:r>
        </a:p>
      </dsp:txBody>
      <dsp:txXfrm>
        <a:off x="41691" y="940222"/>
        <a:ext cx="1651417" cy="770671"/>
      </dsp:txXfrm>
    </dsp:sp>
    <dsp:sp modelId="{B31EA47A-4BB9-43A8-BF4E-6EF81B1DBC1B}">
      <dsp:nvSpPr>
        <dsp:cNvPr id="0" name=""/>
        <dsp:cNvSpPr/>
      </dsp:nvSpPr>
      <dsp:spPr>
        <a:xfrm rot="5400000">
          <a:off x="2935222" y="680269"/>
          <a:ext cx="683242" cy="30840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/>
              <a:cs typeface="Times New Roman"/>
            </a:rPr>
            <a:t>Ridge Regression and Chi-square</a:t>
          </a:r>
        </a:p>
      </dsp:txBody>
      <dsp:txXfrm rot="-5400000">
        <a:off x="1734800" y="1914045"/>
        <a:ext cx="3050735" cy="616536"/>
      </dsp:txXfrm>
    </dsp:sp>
    <dsp:sp modelId="{15C22A25-9E56-4A59-9E0A-A14C117E2586}">
      <dsp:nvSpPr>
        <dsp:cNvPr id="0" name=""/>
        <dsp:cNvSpPr/>
      </dsp:nvSpPr>
      <dsp:spPr>
        <a:xfrm>
          <a:off x="0" y="1795287"/>
          <a:ext cx="1734799" cy="854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imes New Roman"/>
              <a:cs typeface="Times New Roman"/>
            </a:rPr>
            <a:t>15</a:t>
          </a:r>
        </a:p>
      </dsp:txBody>
      <dsp:txXfrm>
        <a:off x="41691" y="1836978"/>
        <a:ext cx="1651417" cy="770671"/>
      </dsp:txXfrm>
    </dsp:sp>
    <dsp:sp modelId="{032E1E7B-6230-4F76-A51F-C1E32C1E5009}">
      <dsp:nvSpPr>
        <dsp:cNvPr id="0" name=""/>
        <dsp:cNvSpPr/>
      </dsp:nvSpPr>
      <dsp:spPr>
        <a:xfrm rot="5400000">
          <a:off x="2935222" y="1577025"/>
          <a:ext cx="683242" cy="30840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Times New Roman"/>
              <a:cs typeface="Arial"/>
            </a:rPr>
            <a:t>Apply ANOVA and Linear Model</a:t>
          </a:r>
          <a:endParaRPr lang="en-US" sz="1800" kern="1200" dirty="0">
            <a:solidFill>
              <a:schemeClr val="tx1"/>
            </a:solidFill>
            <a:latin typeface="Times New Roman"/>
            <a:cs typeface="Times New Roman"/>
          </a:endParaRPr>
        </a:p>
      </dsp:txBody>
      <dsp:txXfrm rot="-5400000">
        <a:off x="1734800" y="2810801"/>
        <a:ext cx="3050735" cy="616536"/>
      </dsp:txXfrm>
    </dsp:sp>
    <dsp:sp modelId="{5C932C42-D29D-4E66-B3DD-6A6F80FB8D25}">
      <dsp:nvSpPr>
        <dsp:cNvPr id="0" name=""/>
        <dsp:cNvSpPr/>
      </dsp:nvSpPr>
      <dsp:spPr>
        <a:xfrm>
          <a:off x="0" y="2692043"/>
          <a:ext cx="1734799" cy="854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imes New Roman"/>
              <a:cs typeface="Arial"/>
            </a:rPr>
            <a:t>6</a:t>
          </a:r>
        </a:p>
      </dsp:txBody>
      <dsp:txXfrm>
        <a:off x="41691" y="2733734"/>
        <a:ext cx="1651417" cy="77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EADCF-94FF-4EC8-95EE-77570B2057B5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9033-F0B5-41E4-B5A9-F244F85EC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7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02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7592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AF01-E6A4-2190-51F4-407E786A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C83FF-5B7D-CBD1-8053-A4B25E3D3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2A758-1A24-A54B-A38D-74808665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4FCC-E42D-1E32-0481-66DD1756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235DD-8F52-2073-3F4A-A6E45080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05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5871-9A91-B593-4D9B-948A75CD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9CFC-D258-4686-9F1D-381ACBC9C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3BE33-DB9B-E4F9-1F05-BF4187A5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96AEE-CDD9-1078-DC02-988A3631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C61A-44A5-EECF-877F-EE08B208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2553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DDCF-FE8A-6CF4-B8C1-DDD4BB5DF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14762-FB83-4C6A-A48D-5ABB72AC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505B9-09DD-1BFB-3DD5-3E65FA56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B59E8-646E-062E-6ADE-85E80DFD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56B3-30F1-B59E-E5B8-6282841B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342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1E33-36E4-9D3C-15BA-D2AF44AE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A7AEB-5BE6-AD60-7A03-C530485E9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C13EE-68F7-D6F6-754E-F779DCD6A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5B7C8-677F-5438-8F79-D0AFC68C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0C3D7-EF95-0E79-2B6E-A8F38D2D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3E76C-E163-6B31-E351-D1F416DF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429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F5A-97B3-67AC-B640-9A7C2483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11CA-BEDA-7863-0A6C-FACA7B5DD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E34E9-E491-0C69-8B33-443F53D6F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0923A-77EA-B9C7-E72B-AABC6772C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16FD3-7DCF-3270-65E3-64397FD09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CC49-4DE7-0316-F4C7-FDB330D0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90A31C-DB73-59EF-C5E6-B74167E0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F070E-AAEE-C7BA-0BA3-7B5E0310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90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3D2A-5678-4DF6-E903-99972DDF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B335B-3FC4-9888-DB52-C090ED9F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7A000-DD61-DAF4-679F-0DAD95B9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EDB68-113B-D1DF-3F33-0406E2C3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251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BAFBA-741D-A9D8-2F07-655086BE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4DE51-DA37-9B43-3B5C-D844B5EC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F248D-6D6D-3D35-947D-AE551D5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5892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9F7B-2E78-113E-5F9B-FC83C5F1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485C-4797-DB18-4035-1A6E002C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E191B-2B99-5B33-EF82-6D821F39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43F2D-EF55-3FAC-BFA7-4A36FD8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176AF-A971-A8C9-9415-1E83408B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9AEF5-29D1-04F0-99BD-AACAE933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150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 marL="461963" indent="-461963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12863" indent="-398463"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2227263" indent="-398463"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2344738" indent="-403225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3205163" indent="-463550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20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5685-AEE6-47D8-1C10-7C9D848A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2BD1E-64CC-86E9-B255-70C4DED91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BD3B3-F017-4B64-9100-877943390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C5AB-8926-DD3A-8DFC-5F294ED8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DA18C-5936-72E7-B968-5D6DC243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B9D2-8680-7CF1-251E-D4038AF3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7089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88D3-D58F-D8F8-98BC-8759150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1D263-8093-A8D4-8AB0-7CABCE9DA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5550-EDC0-0098-D04F-1561AF63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8EFA-2067-2B39-3D93-EDAFB3F7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D1B5-66AB-5A5D-9B7F-A4AB9A8A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281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20DC4-F755-669C-D6E7-6797350AF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CC46-7B79-9C23-8B2A-962CC1AED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2C4B-A072-73E1-F9B6-A1B5894D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9532-AC6C-D1B1-C870-64033348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1870-0508-F741-C83F-48B1F261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65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658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799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250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91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39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33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603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34251-7AEE-40D9-BA6B-CD0A4F21D09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D6618-EBB6-494B-AA3C-D65B4ADD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0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3BA0C-BA59-08F9-8349-CAC3FA5D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98BB-3E76-8867-3331-5436F69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A62B-35C1-F749-BBA9-A9B54EB9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EF7B5-9D03-A24A-B481-57D627BC062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0EE3-6207-3241-9BD9-D32C13719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C6A8-75A0-2EDA-F64B-ECE9A934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9195" y="5217529"/>
            <a:ext cx="6392884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>
                <a:latin typeface="Times New Roman"/>
                <a:cs typeface="Times New Roman"/>
              </a:rPr>
              <a:t>Group 3: </a:t>
            </a:r>
            <a:r>
              <a:rPr lang="en-US" sz="3600" err="1">
                <a:latin typeface="Times New Roman"/>
                <a:cs typeface="Times New Roman"/>
              </a:rPr>
              <a:t>Chathu</a:t>
            </a:r>
            <a:r>
              <a:rPr lang="en-US" sz="3600">
                <a:latin typeface="Times New Roman"/>
                <a:cs typeface="Times New Roman"/>
              </a:rPr>
              <a:t>, Curtis, Tammy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9069B8-16F5-4989-9AC3-AEE90CFEEF30}"/>
              </a:ext>
            </a:extLst>
          </p:cNvPr>
          <p:cNvSpPr txBox="1">
            <a:spLocks/>
          </p:cNvSpPr>
          <p:nvPr/>
        </p:nvSpPr>
        <p:spPr>
          <a:xfrm>
            <a:off x="4842883" y="2510264"/>
            <a:ext cx="6385530" cy="1311128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Increased Safety through </a:t>
            </a:r>
            <a:endParaRPr lang="en-US"/>
          </a:p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9140B8-474D-4EE7-80A6-F5AEDE7DF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4361" y="1162206"/>
            <a:ext cx="7114127" cy="830997"/>
          </a:xfrm>
        </p:spPr>
        <p:txBody>
          <a:bodyPr vert="horz" wrap="none" lIns="0" tIns="0" rIns="0" bIns="0" rtlCol="0" anchor="b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Methodical Mycology</a:t>
            </a:r>
          </a:p>
        </p:txBody>
      </p:sp>
      <p:pic>
        <p:nvPicPr>
          <p:cNvPr id="2" name="Picture 3" descr="A colorful mushroom art with a skull&#10;&#10;Description automatically generated">
            <a:extLst>
              <a:ext uri="{FF2B5EF4-FFF2-40B4-BE49-F238E27FC236}">
                <a16:creationId xmlns:a16="http://schemas.microsoft.com/office/drawing/2014/main" id="{D7C83C90-4D36-BB50-6A8C-69751F89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" y="-3958"/>
            <a:ext cx="4602595" cy="68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DB9EB-6BD6-516E-5B5B-3ED0814D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EDEF6AB-5654-352E-D9A8-BEC59A53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7" y="1433336"/>
            <a:ext cx="4865771" cy="5338176"/>
          </a:xfrm>
          <a:prstGeom prst="rect">
            <a:avLst/>
          </a:prstGeom>
        </p:spPr>
      </p:pic>
      <p:pic>
        <p:nvPicPr>
          <p:cNvPr id="11" name="Picture 10" descr="A black screen with a red and green screen&#10;&#10;Description automatically generated">
            <a:extLst>
              <a:ext uri="{FF2B5EF4-FFF2-40B4-BE49-F238E27FC236}">
                <a16:creationId xmlns:a16="http://schemas.microsoft.com/office/drawing/2014/main" id="{89290A69-EEE0-DD4C-6C9B-EA1B7B3D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1" y="1429169"/>
            <a:ext cx="2962776" cy="52931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99485-01E7-2B3F-1F4B-844474E68EE5}"/>
              </a:ext>
            </a:extLst>
          </p:cNvPr>
          <p:cNvSpPr txBox="1">
            <a:spLocks/>
          </p:cNvSpPr>
          <p:nvPr/>
        </p:nvSpPr>
        <p:spPr>
          <a:xfrm>
            <a:off x="123328" y="851589"/>
            <a:ext cx="10515600" cy="66479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3 SETS MEDIAN ACCURACY RESULT COMPARISON</a:t>
            </a:r>
          </a:p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1"/>
    </mc:Choice>
    <mc:Fallback xmlns="">
      <p:transition spd="slow" advTm="150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4CFF8A-E30A-75F0-1495-3083BB9D3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54370"/>
              </p:ext>
            </p:extLst>
          </p:nvPr>
        </p:nvGraphicFramePr>
        <p:xfrm>
          <a:off x="8965" y="8964"/>
          <a:ext cx="12191983" cy="713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470">
                  <a:extLst>
                    <a:ext uri="{9D8B030D-6E8A-4147-A177-3AD203B41FA5}">
                      <a16:colId xmlns:a16="http://schemas.microsoft.com/office/drawing/2014/main" val="3073256037"/>
                    </a:ext>
                  </a:extLst>
                </a:gridCol>
                <a:gridCol w="1201270">
                  <a:extLst>
                    <a:ext uri="{9D8B030D-6E8A-4147-A177-3AD203B41FA5}">
                      <a16:colId xmlns:a16="http://schemas.microsoft.com/office/drawing/2014/main" val="390781327"/>
                    </a:ext>
                  </a:extLst>
                </a:gridCol>
                <a:gridCol w="1155023">
                  <a:extLst>
                    <a:ext uri="{9D8B030D-6E8A-4147-A177-3AD203B41FA5}">
                      <a16:colId xmlns:a16="http://schemas.microsoft.com/office/drawing/2014/main" val="4087282389"/>
                    </a:ext>
                  </a:extLst>
                </a:gridCol>
                <a:gridCol w="921364">
                  <a:extLst>
                    <a:ext uri="{9D8B030D-6E8A-4147-A177-3AD203B41FA5}">
                      <a16:colId xmlns:a16="http://schemas.microsoft.com/office/drawing/2014/main" val="996038708"/>
                    </a:ext>
                  </a:extLst>
                </a:gridCol>
                <a:gridCol w="1251967">
                  <a:extLst>
                    <a:ext uri="{9D8B030D-6E8A-4147-A177-3AD203B41FA5}">
                      <a16:colId xmlns:a16="http://schemas.microsoft.com/office/drawing/2014/main" val="1792141926"/>
                    </a:ext>
                  </a:extLst>
                </a:gridCol>
                <a:gridCol w="966189">
                  <a:extLst>
                    <a:ext uri="{9D8B030D-6E8A-4147-A177-3AD203B41FA5}">
                      <a16:colId xmlns:a16="http://schemas.microsoft.com/office/drawing/2014/main" val="3179510540"/>
                    </a:ext>
                  </a:extLst>
                </a:gridCol>
                <a:gridCol w="1348384">
                  <a:extLst>
                    <a:ext uri="{9D8B030D-6E8A-4147-A177-3AD203B41FA5}">
                      <a16:colId xmlns:a16="http://schemas.microsoft.com/office/drawing/2014/main" val="621882117"/>
                    </a:ext>
                  </a:extLst>
                </a:gridCol>
                <a:gridCol w="930329">
                  <a:extLst>
                    <a:ext uri="{9D8B030D-6E8A-4147-A177-3AD203B41FA5}">
                      <a16:colId xmlns:a16="http://schemas.microsoft.com/office/drawing/2014/main" val="4280262244"/>
                    </a:ext>
                  </a:extLst>
                </a:gridCol>
                <a:gridCol w="984119">
                  <a:extLst>
                    <a:ext uri="{9D8B030D-6E8A-4147-A177-3AD203B41FA5}">
                      <a16:colId xmlns:a16="http://schemas.microsoft.com/office/drawing/2014/main" val="3044919279"/>
                    </a:ext>
                  </a:extLst>
                </a:gridCol>
                <a:gridCol w="1012868">
                  <a:extLst>
                    <a:ext uri="{9D8B030D-6E8A-4147-A177-3AD203B41FA5}">
                      <a16:colId xmlns:a16="http://schemas.microsoft.com/office/drawing/2014/main" val="2855734639"/>
                    </a:ext>
                  </a:extLst>
                </a:gridCol>
              </a:tblGrid>
              <a:tr h="603277">
                <a:tc gridSpan="10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2400" b="1" kern="1200">
                          <a:solidFill>
                            <a:schemeClr val="bg1"/>
                          </a:solidFill>
                          <a:latin typeface="Times New Roman"/>
                          <a:ea typeface="+mj-ea"/>
                          <a:cs typeface="Calibri Light"/>
                        </a:rPr>
                        <a:t>SET 1 (RUN 1 TO RUN 9) ACCURACY (%) 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52675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Parameters </a:t>
                      </a:r>
                    </a:p>
                    <a:p>
                      <a:pPr lvl="0" algn="just">
                        <a:buNone/>
                      </a:pPr>
                      <a:r>
                        <a:rPr lang="en-US" sz="1050" b="1">
                          <a:effectLst/>
                          <a:latin typeface="Times New Roman"/>
                        </a:rPr>
                        <a:t>(# of CV/Test Size %/# of Features)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4/10%/3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4/10%/6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4/10%/9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4/15%/3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4/15%/6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4/15%/9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4/20%/3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4/20%/6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4/20%/9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50968"/>
                  </a:ext>
                </a:extLst>
              </a:tr>
              <a:tr h="425843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 b="1">
                          <a:effectLst/>
                          <a:latin typeface="Times New Roman"/>
                        </a:rPr>
                        <a:t>Algorithms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RUN 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2 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3 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4 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5</a:t>
                      </a:r>
                      <a:r>
                        <a:rPr lang="en-US" sz="1050" baseline="30000">
                          <a:effectLst/>
                          <a:latin typeface="Times New Roman"/>
                        </a:rPr>
                        <a:t>MAX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6 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7 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8</a:t>
                      </a:r>
                      <a:r>
                        <a:rPr lang="en-US" sz="1050" baseline="30000">
                          <a:effectLst/>
                          <a:latin typeface="Times New Roman"/>
                        </a:rPr>
                        <a:t>MAX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RUN </a:t>
                      </a:r>
                      <a:r>
                        <a:rPr lang="en-US" sz="1050">
                          <a:effectLst/>
                          <a:latin typeface="Times New Roman"/>
                        </a:rPr>
                        <a:t>9 </a:t>
                      </a:r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10911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Tree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749695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Binary GLM Logistic Regression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26200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Naïve Bayes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97.78 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94.46 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96.92 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98.28 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94.17 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95.57 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98.21 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94.83 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96.80 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0326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SVM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17824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Efficient Logistic Regression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99.88 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99.94 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23072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Efficient Linear SVM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43566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KNN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93249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SVM Kernel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99.88 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99.94 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41278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Logistic Regression Kernel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99.88 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99.94 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132644"/>
                  </a:ext>
                </a:extLst>
              </a:tr>
              <a:tr h="505688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Ensemble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846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pPr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just" rtl="0" fontAlgn="base"/>
                      <a:r>
                        <a:rPr lang="en-US" sz="1050">
                          <a:effectLst/>
                          <a:latin typeface="Times New Roman"/>
                        </a:rPr>
                        <a:t>Optimizable Neural Network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99.01 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99.75 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99.88 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99.34 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99.45 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50">
                          <a:effectLst/>
                          <a:latin typeface="Times New Roman"/>
                        </a:rPr>
                        <a:t>100.0 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88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54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2DB84-9F94-D950-7A18-6A864AB1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59" y="6347385"/>
            <a:ext cx="2743200" cy="365125"/>
          </a:xfrm>
        </p:spPr>
        <p:txBody>
          <a:bodyPr/>
          <a:lstStyle/>
          <a:p>
            <a:fld id="{85DD6618-EBB6-494B-AA3C-D65B4ADD019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ED21B-5B73-032E-6927-EB75FD5CC0D7}"/>
              </a:ext>
            </a:extLst>
          </p:cNvPr>
          <p:cNvSpPr/>
          <p:nvPr/>
        </p:nvSpPr>
        <p:spPr>
          <a:xfrm>
            <a:off x="-35859" y="2052917"/>
            <a:ext cx="12227859" cy="7709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22776F-FB29-429A-A789-9A83CEFA6C73}"/>
              </a:ext>
            </a:extLst>
          </p:cNvPr>
          <p:cNvSpPr txBox="1">
            <a:spLocks/>
          </p:cNvSpPr>
          <p:nvPr/>
        </p:nvSpPr>
        <p:spPr>
          <a:xfrm>
            <a:off x="114363" y="2276977"/>
            <a:ext cx="10515600" cy="3323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>
                <a:solidFill>
                  <a:srgbClr val="FFFFFF"/>
                </a:solidFill>
                <a:latin typeface="Times New Roman"/>
                <a:cs typeface="Times New Roman"/>
              </a:rPr>
              <a:t>RESULT ANALYSIS</a:t>
            </a: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9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F4B51D69-1A0E-9189-951A-812CF1E4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439"/>
            <a:ext cx="2393576" cy="1749099"/>
          </a:xfrm>
          <a:prstGeom prst="rect">
            <a:avLst/>
          </a:prstGeom>
        </p:spPr>
      </p:pic>
      <p:pic>
        <p:nvPicPr>
          <p:cNvPr id="11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3DCF39BA-5AA7-0272-9F22-C937BCEE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64" y="-2241"/>
            <a:ext cx="2339789" cy="1752600"/>
          </a:xfrm>
          <a:prstGeom prst="rect">
            <a:avLst/>
          </a:prstGeom>
        </p:spPr>
      </p:pic>
      <p:pic>
        <p:nvPicPr>
          <p:cNvPr id="13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96655228-F7B0-EFB9-F764-D2D9CCB1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52" y="-2241"/>
            <a:ext cx="2339789" cy="1752600"/>
          </a:xfrm>
          <a:prstGeom prst="rect">
            <a:avLst/>
          </a:prstGeom>
        </p:spPr>
      </p:pic>
      <p:pic>
        <p:nvPicPr>
          <p:cNvPr id="15" name="Picture 12" descr="A graph with lines and text&#10;&#10;Description automatically generated">
            <a:extLst>
              <a:ext uri="{FF2B5EF4-FFF2-40B4-BE49-F238E27FC236}">
                <a16:creationId xmlns:a16="http://schemas.microsoft.com/office/drawing/2014/main" id="{8712DB17-F760-9B4E-0E7C-53DFAB35F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41" y="-2241"/>
            <a:ext cx="2339789" cy="1752600"/>
          </a:xfrm>
          <a:prstGeom prst="rect">
            <a:avLst/>
          </a:prstGeom>
        </p:spPr>
      </p:pic>
      <p:pic>
        <p:nvPicPr>
          <p:cNvPr id="17" name="Picture 13" descr="A graph of a test&#10;&#10;Description automatically generated">
            <a:extLst>
              <a:ext uri="{FF2B5EF4-FFF2-40B4-BE49-F238E27FC236}">
                <a16:creationId xmlns:a16="http://schemas.microsoft.com/office/drawing/2014/main" id="{76DDFB5B-797A-39C1-3944-D8CE883F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506" y="-2241"/>
            <a:ext cx="2339789" cy="1752600"/>
          </a:xfrm>
          <a:prstGeom prst="rect">
            <a:avLst/>
          </a:prstGeom>
        </p:spPr>
      </p:pic>
      <p:pic>
        <p:nvPicPr>
          <p:cNvPr id="18" name="Picture 18" descr="A line graph of a graph&#10;&#10;Description automatically generated">
            <a:extLst>
              <a:ext uri="{FF2B5EF4-FFF2-40B4-BE49-F238E27FC236}">
                <a16:creationId xmlns:a16="http://schemas.microsoft.com/office/drawing/2014/main" id="{37D419A1-84C5-A772-685B-25A0E2A07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57500"/>
            <a:ext cx="1954307" cy="1456766"/>
          </a:xfrm>
          <a:prstGeom prst="rect">
            <a:avLst/>
          </a:prstGeom>
        </p:spPr>
      </p:pic>
      <p:pic>
        <p:nvPicPr>
          <p:cNvPr id="20" name="Picture 20" descr="A line graph of different effects&#10;&#10;Description automatically generated">
            <a:extLst>
              <a:ext uri="{FF2B5EF4-FFF2-40B4-BE49-F238E27FC236}">
                <a16:creationId xmlns:a16="http://schemas.microsoft.com/office/drawing/2014/main" id="{8A633381-DF98-C6CE-7F6A-0E10EE916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965" y="2857500"/>
            <a:ext cx="1954307" cy="1456766"/>
          </a:xfrm>
          <a:prstGeom prst="rect">
            <a:avLst/>
          </a:prstGeom>
        </p:spPr>
      </p:pic>
      <p:pic>
        <p:nvPicPr>
          <p:cNvPr id="22" name="Picture 22" descr="A line graph of different types of effects&#10;&#10;Description automatically generated">
            <a:extLst>
              <a:ext uri="{FF2B5EF4-FFF2-40B4-BE49-F238E27FC236}">
                <a16:creationId xmlns:a16="http://schemas.microsoft.com/office/drawing/2014/main" id="{DE108EA8-9CBF-18D9-B380-79308AEB4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4752" y="2857500"/>
            <a:ext cx="1954308" cy="1456766"/>
          </a:xfrm>
          <a:prstGeom prst="rect">
            <a:avLst/>
          </a:prstGeom>
        </p:spPr>
      </p:pic>
      <p:pic>
        <p:nvPicPr>
          <p:cNvPr id="24" name="Picture 24" descr="A line graph of a graph&#10;&#10;Description automatically generated">
            <a:extLst>
              <a:ext uri="{FF2B5EF4-FFF2-40B4-BE49-F238E27FC236}">
                <a16:creationId xmlns:a16="http://schemas.microsoft.com/office/drawing/2014/main" id="{4AF209C0-719A-004E-3620-CCE781CB7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4541" y="2821641"/>
            <a:ext cx="1954307" cy="1456766"/>
          </a:xfrm>
          <a:prstGeom prst="rect">
            <a:avLst/>
          </a:prstGeom>
        </p:spPr>
      </p:pic>
      <p:pic>
        <p:nvPicPr>
          <p:cNvPr id="26" name="Picture 26" descr="A line graph of a plot&#10;&#10;Description automatically generated">
            <a:extLst>
              <a:ext uri="{FF2B5EF4-FFF2-40B4-BE49-F238E27FC236}">
                <a16:creationId xmlns:a16="http://schemas.microsoft.com/office/drawing/2014/main" id="{30A055D4-EFDC-5D1C-6E22-257164D5F7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9506" y="2857500"/>
            <a:ext cx="2133600" cy="1600200"/>
          </a:xfrm>
          <a:prstGeom prst="rect">
            <a:avLst/>
          </a:prstGeom>
        </p:spPr>
      </p:pic>
      <p:pic>
        <p:nvPicPr>
          <p:cNvPr id="28" name="Picture 28" descr="A screenshot of a graph&#10;&#10;Description automatically generated">
            <a:extLst>
              <a:ext uri="{FF2B5EF4-FFF2-40B4-BE49-F238E27FC236}">
                <a16:creationId xmlns:a16="http://schemas.microsoft.com/office/drawing/2014/main" id="{6B3E084E-DF40-6B3D-71D6-87CE5D1341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659182"/>
            <a:ext cx="1954307" cy="1636508"/>
          </a:xfrm>
          <a:prstGeom prst="rect">
            <a:avLst/>
          </a:prstGeom>
        </p:spPr>
      </p:pic>
      <p:pic>
        <p:nvPicPr>
          <p:cNvPr id="30" name="Picture 30" descr="A graph of different features&#10;&#10;Description automatically generated">
            <a:extLst>
              <a:ext uri="{FF2B5EF4-FFF2-40B4-BE49-F238E27FC236}">
                <a16:creationId xmlns:a16="http://schemas.microsoft.com/office/drawing/2014/main" id="{B823FB3C-22F1-84F6-E844-4B9DC496C3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4965" y="4659406"/>
            <a:ext cx="2052920" cy="1519519"/>
          </a:xfrm>
          <a:prstGeom prst="rect">
            <a:avLst/>
          </a:prstGeom>
        </p:spPr>
      </p:pic>
      <p:pic>
        <p:nvPicPr>
          <p:cNvPr id="32" name="Picture 32" descr="A group of graphs showing different features&#10;&#10;Description automatically generated">
            <a:extLst>
              <a:ext uri="{FF2B5EF4-FFF2-40B4-BE49-F238E27FC236}">
                <a16:creationId xmlns:a16="http://schemas.microsoft.com/office/drawing/2014/main" id="{68DF555F-B76A-F036-F7E3-A1DC9723D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1647" y="4659406"/>
            <a:ext cx="1999131" cy="1519519"/>
          </a:xfrm>
          <a:prstGeom prst="rect">
            <a:avLst/>
          </a:prstGeom>
        </p:spPr>
      </p:pic>
      <p:pic>
        <p:nvPicPr>
          <p:cNvPr id="34" name="Picture 34" descr="A graph of different features&#10;&#10;Description automatically generated">
            <a:extLst>
              <a:ext uri="{FF2B5EF4-FFF2-40B4-BE49-F238E27FC236}">
                <a16:creationId xmlns:a16="http://schemas.microsoft.com/office/drawing/2014/main" id="{8698A9DA-9F55-4BC8-26E5-A800E46D57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4541" y="4660583"/>
            <a:ext cx="1999131" cy="1517165"/>
          </a:xfrm>
          <a:prstGeom prst="rect">
            <a:avLst/>
          </a:prstGeom>
        </p:spPr>
      </p:pic>
      <p:pic>
        <p:nvPicPr>
          <p:cNvPr id="36" name="Picture 36" descr="A graph of a variety of features&#10;&#10;Description automatically generated">
            <a:extLst>
              <a:ext uri="{FF2B5EF4-FFF2-40B4-BE49-F238E27FC236}">
                <a16:creationId xmlns:a16="http://schemas.microsoft.com/office/drawing/2014/main" id="{763E92BE-9350-19F0-10A6-D595E8A9E7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9506" y="4658440"/>
            <a:ext cx="2133600" cy="16379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B70B562-6BD0-EF41-D071-3A71BC3CFACB}"/>
              </a:ext>
            </a:extLst>
          </p:cNvPr>
          <p:cNvSpPr txBox="1"/>
          <p:nvPr/>
        </p:nvSpPr>
        <p:spPr>
          <a:xfrm>
            <a:off x="26891" y="1712258"/>
            <a:ext cx="233979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MIN CPU time: 4 CV, Test 10%, 9 features</a:t>
            </a:r>
            <a:endParaRPr 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0E871-2606-89FF-C2F3-D511C0BD88E8}"/>
              </a:ext>
            </a:extLst>
          </p:cNvPr>
          <p:cNvSpPr txBox="1"/>
          <p:nvPr/>
        </p:nvSpPr>
        <p:spPr>
          <a:xfrm>
            <a:off x="2393575" y="1694328"/>
            <a:ext cx="2339790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MIN FN: 6 CV 6, Test 10%, 3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A6957F-2597-FD60-A5C2-5A898D0C50F8}"/>
              </a:ext>
            </a:extLst>
          </p:cNvPr>
          <p:cNvSpPr txBox="1"/>
          <p:nvPr/>
        </p:nvSpPr>
        <p:spPr>
          <a:xfrm>
            <a:off x="4831974" y="1694328"/>
            <a:ext cx="219635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MIN FP: Test 10%, 9 features</a:t>
            </a:r>
            <a:endParaRPr lang="en-US" sz="1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B60877-8501-558A-33B7-75D3A3B388E9}"/>
              </a:ext>
            </a:extLst>
          </p:cNvPr>
          <p:cNvSpPr txBox="1"/>
          <p:nvPr/>
        </p:nvSpPr>
        <p:spPr>
          <a:xfrm>
            <a:off x="7162798" y="1676399"/>
            <a:ext cx="210670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MAX TN: Test size 20%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970BB9-E5CB-B571-AA0A-24EC1672FD91}"/>
              </a:ext>
            </a:extLst>
          </p:cNvPr>
          <p:cNvSpPr txBox="1"/>
          <p:nvPr/>
        </p:nvSpPr>
        <p:spPr>
          <a:xfrm>
            <a:off x="9448799" y="1676399"/>
            <a:ext cx="213360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MAX TP: Test size 20%</a:t>
            </a:r>
          </a:p>
        </p:txBody>
      </p:sp>
    </p:spTree>
    <p:extLst>
      <p:ext uri="{BB962C8B-B14F-4D97-AF65-F5344CB8AC3E}">
        <p14:creationId xmlns:p14="http://schemas.microsoft.com/office/powerpoint/2010/main" val="115103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F7513-23DD-6686-F948-3F1CF798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Conclusion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955FE-CF8F-E8CF-D1E9-E6AEEF3B8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Calibri"/>
              </a:rPr>
              <a:t>Set 1 (CV 4) has best accuracy</a:t>
            </a:r>
          </a:p>
          <a:p>
            <a:r>
              <a:rPr lang="en-US" sz="2000" dirty="0">
                <a:latin typeface="Times New Roman"/>
                <a:cs typeface="Calibri"/>
              </a:rPr>
              <a:t>Top Performing ML Methods are Logistic Regression as time &lt; 10 sec (Binary LR, Efficient LR, LR Kernel)</a:t>
            </a:r>
            <a:endParaRPr lang="en-US">
              <a:cs typeface="Calibri" panose="020F0502020204030204"/>
            </a:endParaRPr>
          </a:p>
          <a:p>
            <a:r>
              <a:rPr lang="en-US" sz="2000" dirty="0">
                <a:latin typeface="Times New Roman"/>
                <a:cs typeface="Calibri"/>
              </a:rPr>
              <a:t>Intriguing Optimizable Naïve Bayes results for further research</a:t>
            </a:r>
          </a:p>
          <a:p>
            <a:r>
              <a:rPr lang="en-US" sz="2000" dirty="0">
                <a:latin typeface="Times New Roman"/>
                <a:cs typeface="Calibri"/>
              </a:rPr>
              <a:t>Different combinations can affect values of top computing criteria. False Negative is the most important criteria and FN is min at 6 CV, 10% Test Size, 3 features </a:t>
            </a:r>
          </a:p>
          <a:p>
            <a:endParaRPr lang="en-US" sz="2000">
              <a:latin typeface="Times New Roman"/>
              <a:cs typeface="Calibri"/>
            </a:endParaRPr>
          </a:p>
        </p:txBody>
      </p:sp>
      <p:pic>
        <p:nvPicPr>
          <p:cNvPr id="7" name="Picture 7" descr="A collection of mushrooms with text&#10;&#10;Description automatically generated">
            <a:extLst>
              <a:ext uri="{FF2B5EF4-FFF2-40B4-BE49-F238E27FC236}">
                <a16:creationId xmlns:a16="http://schemas.microsoft.com/office/drawing/2014/main" id="{9B50682E-C0CB-AC08-236D-AEF98512F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7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D109-C78C-44D6-ABD4-54E102FD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7648A-3AB3-1A44-879A-C140048D96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67"/>
    </mc:Choice>
    <mc:Fallback xmlns="">
      <p:transition spd="slow" advTm="434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22776F-FB29-429A-A789-9A83CEFA6C73}"/>
              </a:ext>
            </a:extLst>
          </p:cNvPr>
          <p:cNvSpPr txBox="1">
            <a:spLocks/>
          </p:cNvSpPr>
          <p:nvPr/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latin typeface="Times New Roman"/>
                <a:cs typeface="Times New Roman"/>
              </a:rPr>
              <a:t>Questions</a:t>
            </a:r>
          </a:p>
        </p:txBody>
      </p:sp>
      <p:pic>
        <p:nvPicPr>
          <p:cNvPr id="3" name="Picture 4" descr="A cake shaped like a mushroom on top of a yellow cube&#10;&#10;Description automatically generated">
            <a:extLst>
              <a:ext uri="{FF2B5EF4-FFF2-40B4-BE49-F238E27FC236}">
                <a16:creationId xmlns:a16="http://schemas.microsoft.com/office/drawing/2014/main" id="{397687D3-AC5C-69EA-4F5D-697358A0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69" y="578738"/>
            <a:ext cx="4791613" cy="56705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308B-547A-C4DB-5186-91E60BF2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5DD6618-EBB6-494B-AA3C-D65B4ADD019A}" type="slidenum">
              <a:rPr lang="en-US" sz="1000"/>
              <a:pPr>
                <a:spcAft>
                  <a:spcPts val="600"/>
                </a:spcAft>
                <a:defRPr/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873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89377-FDD6-41FC-936B-41341123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0" tIns="0" rIns="0" bIns="0" rtlCol="0" anchor="t">
            <a:normAutofit/>
          </a:bodyPr>
          <a:lstStyle/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Introduction</a:t>
            </a:r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Dataset</a:t>
            </a:r>
            <a:endParaRPr lang="en-US" sz="2600"/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Descriptive Analysis</a:t>
            </a:r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Feature Selection</a:t>
            </a:r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Design of Experiments</a:t>
            </a:r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Results</a:t>
            </a:r>
          </a:p>
          <a:p>
            <a:pPr marL="461645" indent="-461645"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latin typeface="Times New Roman"/>
                <a:cs typeface="Times New Roman"/>
              </a:rPr>
              <a:t>Conclusion</a:t>
            </a:r>
          </a:p>
        </p:txBody>
      </p:sp>
      <p:pic>
        <p:nvPicPr>
          <p:cNvPr id="3" name="Picture 3" descr="A group of colorful mushrooms&#10;&#10;Description automatically generated">
            <a:extLst>
              <a:ext uri="{FF2B5EF4-FFF2-40B4-BE49-F238E27FC236}">
                <a16:creationId xmlns:a16="http://schemas.microsoft.com/office/drawing/2014/main" id="{CDB5914B-8795-DCF9-2104-CE00C89C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3" r="1087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8B5C-1BFF-8A5B-0E30-3001ED8C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7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25EA6-A5CF-7E8B-C579-A00D45C2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watercolor painting of mushrooms and fern&#10;&#10;Description automatically generated">
            <a:extLst>
              <a:ext uri="{FF2B5EF4-FFF2-40B4-BE49-F238E27FC236}">
                <a16:creationId xmlns:a16="http://schemas.microsoft.com/office/drawing/2014/main" id="{A379947B-203C-4CD9-107F-751B31D21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r="3546" b="1418"/>
          <a:stretch/>
        </p:blipFill>
        <p:spPr>
          <a:xfrm>
            <a:off x="572492" y="2002056"/>
            <a:ext cx="3936736" cy="4124672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A2D8-2508-FD24-FE8B-5C4BE3020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>
                <a:latin typeface="Times New Roman"/>
                <a:cs typeface="Times New Roman"/>
              </a:rPr>
              <a:t>Safe mushroom is important to human diet, nutrition, medicine and biodiversity</a:t>
            </a:r>
            <a:endParaRPr lang="en-US" sz="2600">
              <a:cs typeface="Calibri" panose="020F0502020204030204"/>
            </a:endParaRPr>
          </a:p>
          <a:p>
            <a:pPr lvl="1"/>
            <a:r>
              <a:rPr lang="en-US" sz="2600">
                <a:latin typeface="Times New Roman"/>
                <a:cs typeface="Times New Roman"/>
              </a:rPr>
              <a:t>2K out of 45K species are edible</a:t>
            </a:r>
          </a:p>
          <a:p>
            <a:r>
              <a:rPr lang="en-US" sz="2600">
                <a:latin typeface="Times New Roman"/>
                <a:cs typeface="Times New Roman"/>
              </a:rPr>
              <a:t>Mushroom poisoning is a global problem</a:t>
            </a:r>
          </a:p>
          <a:p>
            <a:r>
              <a:rPr lang="en-US" sz="2600">
                <a:latin typeface="Times New Roman"/>
                <a:cs typeface="Times New Roman"/>
              </a:rPr>
              <a:t>Researchers have been investigating mushroom classification</a:t>
            </a:r>
          </a:p>
          <a:p>
            <a:pPr lvl="1"/>
            <a:r>
              <a:rPr lang="en-US" sz="2600">
                <a:latin typeface="Times New Roman"/>
                <a:cs typeface="Times New Roman"/>
              </a:rPr>
              <a:t>Random Forest, Decision Tree, Neural Network, Support Vector Machines show high accuracy in past research</a:t>
            </a:r>
            <a:endParaRPr lang="en-US" sz="2600">
              <a:cs typeface="Calibri"/>
            </a:endParaRPr>
          </a:p>
          <a:p>
            <a:endParaRPr lang="en-US" sz="2600">
              <a:latin typeface="Times New Roman"/>
              <a:cs typeface="Times New Roman"/>
            </a:endParaRPr>
          </a:p>
          <a:p>
            <a:endParaRPr lang="en-US" sz="2600">
              <a:cs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C89A9-654E-A6B4-A0C3-FD8A367D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09"/>
    </mc:Choice>
    <mc:Fallback xmlns="">
      <p:transition spd="slow" advTm="708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C2F85-BABF-1F20-9B4B-7726F26D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Dataset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E900-9AD5-42B1-C849-7E7949E4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32" y="2807208"/>
            <a:ext cx="4052454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600">
                <a:latin typeface="Times New Roman"/>
                <a:cs typeface="Times New Roman"/>
              </a:rPr>
              <a:t>Acquired from Kaggle "Mushroom Classification"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600">
                <a:latin typeface="Times New Roman"/>
                <a:cs typeface="Times New Roman"/>
              </a:rPr>
              <a:t>Description of Data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600">
                <a:latin typeface="Times New Roman"/>
                <a:cs typeface="Times New Roman"/>
              </a:rPr>
              <a:t>Type of Problem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600">
                <a:latin typeface="Times New Roman"/>
                <a:cs typeface="Times New Roman"/>
              </a:rPr>
              <a:t>Goal for Dataset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A56C938-6D1A-9EBD-AC3C-7AE2AAB5B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80"/>
          <a:stretch/>
        </p:blipFill>
        <p:spPr bwMode="auto">
          <a:xfrm>
            <a:off x="4654296" y="1045924"/>
            <a:ext cx="6903720" cy="476615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66DCD-4147-0D02-3089-78E27E5E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4"/>
    </mc:Choice>
    <mc:Fallback xmlns="">
      <p:transition spd="slow" advTm="4012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C2F85-BABF-1F20-9B4B-7726F26D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 b="1">
                <a:latin typeface="Times New Roman"/>
                <a:cs typeface="Times New Roman"/>
              </a:rPr>
              <a:t>Descriptive Analysis</a:t>
            </a:r>
            <a:endParaRPr lang="en-US" sz="4200">
              <a:latin typeface="Times New Roman"/>
              <a:cs typeface="Times New Roman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A graph of different colors&#10;&#10;Description automatically generated">
            <a:extLst>
              <a:ext uri="{FF2B5EF4-FFF2-40B4-BE49-F238E27FC236}">
                <a16:creationId xmlns:a16="http://schemas.microsoft.com/office/drawing/2014/main" id="{5816D0DE-116C-3BB0-47A7-2CFBFCC9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15762"/>
            <a:ext cx="5458968" cy="462647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66DCD-4147-0D02-3089-78E27E5E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7648A-3AB3-1A44-879A-C140048D9643}" type="slidenum">
              <a:rPr lang="en-US" dirty="0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Diagram 8">
            <a:extLst>
              <a:ext uri="{FF2B5EF4-FFF2-40B4-BE49-F238E27FC236}">
                <a16:creationId xmlns:a16="http://schemas.microsoft.com/office/drawing/2014/main" id="{13963D31-DD3D-FD30-09E2-DFAF41F6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372146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06" name="Isosceles Triangle 1305">
            <a:extLst>
              <a:ext uri="{FF2B5EF4-FFF2-40B4-BE49-F238E27FC236}">
                <a16:creationId xmlns:a16="http://schemas.microsoft.com/office/drawing/2014/main" id="{F28B70B9-0F24-0254-BD42-24BCA5403FBA}"/>
              </a:ext>
            </a:extLst>
          </p:cNvPr>
          <p:cNvSpPr/>
          <p:nvPr/>
        </p:nvSpPr>
        <p:spPr>
          <a:xfrm rot="10800000">
            <a:off x="3047999" y="3453739"/>
            <a:ext cx="1405246" cy="16823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Isosceles Triangle 1528">
            <a:extLst>
              <a:ext uri="{FF2B5EF4-FFF2-40B4-BE49-F238E27FC236}">
                <a16:creationId xmlns:a16="http://schemas.microsoft.com/office/drawing/2014/main" id="{4DDE5584-0FEC-5214-D512-CFCB03C49E7A}"/>
              </a:ext>
            </a:extLst>
          </p:cNvPr>
          <p:cNvSpPr/>
          <p:nvPr/>
        </p:nvSpPr>
        <p:spPr>
          <a:xfrm rot="10800000">
            <a:off x="3038102" y="4364180"/>
            <a:ext cx="1405246" cy="16823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Isosceles Triangle 1529">
            <a:extLst>
              <a:ext uri="{FF2B5EF4-FFF2-40B4-BE49-F238E27FC236}">
                <a16:creationId xmlns:a16="http://schemas.microsoft.com/office/drawing/2014/main" id="{3CC34500-8A79-EB8C-D26E-E5650DC4860A}"/>
              </a:ext>
            </a:extLst>
          </p:cNvPr>
          <p:cNvSpPr/>
          <p:nvPr/>
        </p:nvSpPr>
        <p:spPr>
          <a:xfrm rot="10800000">
            <a:off x="3038102" y="5254829"/>
            <a:ext cx="1405246" cy="16823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4"/>
    </mc:Choice>
    <mc:Fallback xmlns="">
      <p:transition spd="slow" advTm="401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51B9D-B9A8-AB60-B77F-43D6B1D2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6"/>
            <a:ext cx="1031679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E7567-F790-3B3F-468B-03987C25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6618-EBB6-494B-AA3C-D65B4ADD019A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A416C-6F59-AB48-8D2E-53E110BDF4B7}"/>
              </a:ext>
            </a:extLst>
          </p:cNvPr>
          <p:cNvSpPr txBox="1">
            <a:spLocks/>
          </p:cNvSpPr>
          <p:nvPr/>
        </p:nvSpPr>
        <p:spPr>
          <a:xfrm>
            <a:off x="937715" y="6211468"/>
            <a:ext cx="3122221" cy="441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1800">
                <a:latin typeface="Times New Roman"/>
                <a:cs typeface="Times New Roman"/>
              </a:rPr>
              <a:t>Plot: Ridge Regression Results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0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0ABC6-108C-7297-49C7-724D135E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Feature Selection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D117-1CB5-83A1-BA40-2EE83DD6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600">
                <a:latin typeface="Times New Roman"/>
                <a:cs typeface="Times New Roman"/>
              </a:rPr>
              <a:t>Prior to MATLAB</a:t>
            </a:r>
          </a:p>
          <a:p>
            <a:pPr>
              <a:lnSpc>
                <a:spcPct val="70000"/>
              </a:lnSpc>
            </a:pPr>
            <a:r>
              <a:rPr lang="en-US" sz="2600">
                <a:latin typeface="Times New Roman"/>
                <a:cs typeface="Times New Roman"/>
              </a:rPr>
              <a:t>MATLAB</a:t>
            </a:r>
          </a:p>
          <a:p>
            <a:pPr>
              <a:lnSpc>
                <a:spcPct val="70000"/>
              </a:lnSpc>
            </a:pPr>
            <a:r>
              <a:rPr lang="en-US" sz="2600">
                <a:latin typeface="Times New Roman"/>
                <a:cs typeface="Times New Roman"/>
              </a:rPr>
              <a:t>Features Present in Literature Review</a:t>
            </a:r>
          </a:p>
          <a:p>
            <a:pPr>
              <a:lnSpc>
                <a:spcPct val="70000"/>
              </a:lnSpc>
            </a:pPr>
            <a:r>
              <a:rPr lang="en-US" sz="2600">
                <a:latin typeface="Times New Roman"/>
                <a:cs typeface="Times New Roman"/>
              </a:rPr>
              <a:t>Combining Approaches to Rank Features</a:t>
            </a:r>
          </a:p>
          <a:p>
            <a:endParaRPr lang="en-US" sz="26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5E26-81F8-4BE3-CEEE-DEE68DD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6F8EB7-C04B-C865-FBB6-15ED1A6D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99" y="2033663"/>
            <a:ext cx="6996105" cy="357246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FE7C17-AAB2-572B-0A2B-49E3C7FAC7E8}"/>
              </a:ext>
            </a:extLst>
          </p:cNvPr>
          <p:cNvSpPr txBox="1">
            <a:spLocks/>
          </p:cNvSpPr>
          <p:nvPr/>
        </p:nvSpPr>
        <p:spPr>
          <a:xfrm>
            <a:off x="4879571" y="5637871"/>
            <a:ext cx="3996187" cy="312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1800">
                <a:latin typeface="Times New Roman"/>
                <a:cs typeface="Times New Roman"/>
              </a:rPr>
              <a:t>Plot: Feature Ranking</a:t>
            </a:r>
            <a:endParaRPr lang="en-US" sz="1800">
              <a:cs typeface="Calibri" panose="020F0502020204030204"/>
            </a:endParaRPr>
          </a:p>
          <a:p>
            <a:endParaRPr lang="en-US"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0"/>
    </mc:Choice>
    <mc:Fallback xmlns="">
      <p:transition spd="slow" advTm="371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DD18A-A44A-190E-A985-E63CDA29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Design of Experiments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0A39-EFE0-6484-871D-E27C1229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74" y="2194102"/>
            <a:ext cx="4109831" cy="39085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Purpose of DOE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sz="2400">
                <a:latin typeface="Times New Roman"/>
                <a:cs typeface="Times New Roman"/>
              </a:rPr>
              <a:t>Identify Top Criteria</a:t>
            </a:r>
            <a:endParaRPr lang="en-US">
              <a:cs typeface="Calibri"/>
            </a:endParaRPr>
          </a:p>
          <a:p>
            <a:pPr lvl="1"/>
            <a:r>
              <a:rPr lang="en-US">
                <a:latin typeface="Times New Roman"/>
                <a:cs typeface="Times New Roman"/>
              </a:rPr>
              <a:t>Accuracy, False Negative Rate, F2, Balanced Accuracy</a:t>
            </a:r>
          </a:p>
          <a:p>
            <a:r>
              <a:rPr lang="en-US" sz="2400">
                <a:latin typeface="Times New Roman"/>
                <a:cs typeface="Times New Roman"/>
              </a:rPr>
              <a:t>Determine Run Parameters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Cross Validation (4, 6, 8)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Features (3, 6, 9)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Test size (10, 15, 20)</a:t>
            </a:r>
          </a:p>
          <a:p>
            <a:r>
              <a:rPr lang="en-US" sz="2400">
                <a:latin typeface="Times New Roman"/>
                <a:cs typeface="Times New Roman"/>
              </a:rPr>
              <a:t>27 Runs with 11 ML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48FF3-4F55-12A8-736A-7AD17A6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7648A-3AB3-1A44-879A-C140048D9643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0CF40E0-7B01-4E5B-15B2-7013E2E8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794850"/>
              </p:ext>
            </p:extLst>
          </p:nvPr>
        </p:nvGraphicFramePr>
        <p:xfrm>
          <a:off x="6392883" y="257298"/>
          <a:ext cx="4394946" cy="6354384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</a:tblPr>
              <a:tblGrid>
                <a:gridCol w="942704">
                  <a:extLst>
                    <a:ext uri="{9D8B030D-6E8A-4147-A177-3AD203B41FA5}">
                      <a16:colId xmlns:a16="http://schemas.microsoft.com/office/drawing/2014/main" val="361393015"/>
                    </a:ext>
                  </a:extLst>
                </a:gridCol>
                <a:gridCol w="615398">
                  <a:extLst>
                    <a:ext uri="{9D8B030D-6E8A-4147-A177-3AD203B41FA5}">
                      <a16:colId xmlns:a16="http://schemas.microsoft.com/office/drawing/2014/main" val="3346799349"/>
                    </a:ext>
                  </a:extLst>
                </a:gridCol>
                <a:gridCol w="1214170">
                  <a:extLst>
                    <a:ext uri="{9D8B030D-6E8A-4147-A177-3AD203B41FA5}">
                      <a16:colId xmlns:a16="http://schemas.microsoft.com/office/drawing/2014/main" val="437860665"/>
                    </a:ext>
                  </a:extLst>
                </a:gridCol>
                <a:gridCol w="1622674">
                  <a:extLst>
                    <a:ext uri="{9D8B030D-6E8A-4147-A177-3AD203B41FA5}">
                      <a16:colId xmlns:a16="http://schemas.microsoft.com/office/drawing/2014/main" val="941775690"/>
                    </a:ext>
                  </a:extLst>
                </a:gridCol>
              </a:tblGrid>
              <a:tr h="2572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#</a:t>
                      </a:r>
                    </a:p>
                  </a:txBody>
                  <a:tcPr marL="45940" marR="45940" marT="581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CV</a:t>
                      </a:r>
                    </a:p>
                  </a:txBody>
                  <a:tcPr marL="45940" marR="45940" marT="581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TEST SIZE</a:t>
                      </a:r>
                    </a:p>
                  </a:txBody>
                  <a:tcPr marL="45940" marR="45940" marT="581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# OF FEATURES</a:t>
                      </a:r>
                    </a:p>
                  </a:txBody>
                  <a:tcPr marL="45940" marR="45940" marT="581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86313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764757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868630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65080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571267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58158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90605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7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7647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889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32938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64008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11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951558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12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2438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72207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08294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45003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083887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17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95644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3973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19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9237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72750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21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4219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22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9527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249986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24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15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60143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25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3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516307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6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4003"/>
                  </a:ext>
                </a:extLst>
              </a:tr>
              <a:tr h="1978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Run 27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8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20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9</a:t>
                      </a:r>
                    </a:p>
                  </a:txBody>
                  <a:tcPr marL="45940" marR="45940" marT="58178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89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4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01"/>
    </mc:Choice>
    <mc:Fallback xmlns="">
      <p:transition spd="slow" advTm="652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2DB4A0-DF1B-DAAB-ED24-E22815825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98003"/>
              </p:ext>
            </p:extLst>
          </p:nvPr>
        </p:nvGraphicFramePr>
        <p:xfrm>
          <a:off x="17978" y="10488"/>
          <a:ext cx="12170731" cy="679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96">
                  <a:extLst>
                    <a:ext uri="{9D8B030D-6E8A-4147-A177-3AD203B41FA5}">
                      <a16:colId xmlns:a16="http://schemas.microsoft.com/office/drawing/2014/main" val="2598831769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2690053237"/>
                    </a:ext>
                  </a:extLst>
                </a:gridCol>
                <a:gridCol w="374243">
                  <a:extLst>
                    <a:ext uri="{9D8B030D-6E8A-4147-A177-3AD203B41FA5}">
                      <a16:colId xmlns:a16="http://schemas.microsoft.com/office/drawing/2014/main" val="2062312951"/>
                    </a:ext>
                  </a:extLst>
                </a:gridCol>
                <a:gridCol w="366447">
                  <a:extLst>
                    <a:ext uri="{9D8B030D-6E8A-4147-A177-3AD203B41FA5}">
                      <a16:colId xmlns:a16="http://schemas.microsoft.com/office/drawing/2014/main" val="2370835673"/>
                    </a:ext>
                  </a:extLst>
                </a:gridCol>
                <a:gridCol w="405430">
                  <a:extLst>
                    <a:ext uri="{9D8B030D-6E8A-4147-A177-3AD203B41FA5}">
                      <a16:colId xmlns:a16="http://schemas.microsoft.com/office/drawing/2014/main" val="2095692000"/>
                    </a:ext>
                  </a:extLst>
                </a:gridCol>
                <a:gridCol w="849847">
                  <a:extLst>
                    <a:ext uri="{9D8B030D-6E8A-4147-A177-3AD203B41FA5}">
                      <a16:colId xmlns:a16="http://schemas.microsoft.com/office/drawing/2014/main" val="3719911179"/>
                    </a:ext>
                  </a:extLst>
                </a:gridCol>
                <a:gridCol w="304072">
                  <a:extLst>
                    <a:ext uri="{9D8B030D-6E8A-4147-A177-3AD203B41FA5}">
                      <a16:colId xmlns:a16="http://schemas.microsoft.com/office/drawing/2014/main" val="1012147013"/>
                    </a:ext>
                  </a:extLst>
                </a:gridCol>
                <a:gridCol w="304072">
                  <a:extLst>
                    <a:ext uri="{9D8B030D-6E8A-4147-A177-3AD203B41FA5}">
                      <a16:colId xmlns:a16="http://schemas.microsoft.com/office/drawing/2014/main" val="1403884678"/>
                    </a:ext>
                  </a:extLst>
                </a:gridCol>
                <a:gridCol w="304072">
                  <a:extLst>
                    <a:ext uri="{9D8B030D-6E8A-4147-A177-3AD203B41FA5}">
                      <a16:colId xmlns:a16="http://schemas.microsoft.com/office/drawing/2014/main" val="1439164226"/>
                    </a:ext>
                  </a:extLst>
                </a:gridCol>
                <a:gridCol w="335259">
                  <a:extLst>
                    <a:ext uri="{9D8B030D-6E8A-4147-A177-3AD203B41FA5}">
                      <a16:colId xmlns:a16="http://schemas.microsoft.com/office/drawing/2014/main" val="233484590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3037126376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2639105880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2257328286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3169667056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962274299"/>
                    </a:ext>
                  </a:extLst>
                </a:gridCol>
                <a:gridCol w="343057">
                  <a:extLst>
                    <a:ext uri="{9D8B030D-6E8A-4147-A177-3AD203B41FA5}">
                      <a16:colId xmlns:a16="http://schemas.microsoft.com/office/drawing/2014/main" val="1742107939"/>
                    </a:ext>
                  </a:extLst>
                </a:gridCol>
                <a:gridCol w="343057">
                  <a:extLst>
                    <a:ext uri="{9D8B030D-6E8A-4147-A177-3AD203B41FA5}">
                      <a16:colId xmlns:a16="http://schemas.microsoft.com/office/drawing/2014/main" val="1303066632"/>
                    </a:ext>
                  </a:extLst>
                </a:gridCol>
                <a:gridCol w="343057">
                  <a:extLst>
                    <a:ext uri="{9D8B030D-6E8A-4147-A177-3AD203B41FA5}">
                      <a16:colId xmlns:a16="http://schemas.microsoft.com/office/drawing/2014/main" val="1050170010"/>
                    </a:ext>
                  </a:extLst>
                </a:gridCol>
                <a:gridCol w="343057">
                  <a:extLst>
                    <a:ext uri="{9D8B030D-6E8A-4147-A177-3AD203B41FA5}">
                      <a16:colId xmlns:a16="http://schemas.microsoft.com/office/drawing/2014/main" val="2904814592"/>
                    </a:ext>
                  </a:extLst>
                </a:gridCol>
                <a:gridCol w="343057">
                  <a:extLst>
                    <a:ext uri="{9D8B030D-6E8A-4147-A177-3AD203B41FA5}">
                      <a16:colId xmlns:a16="http://schemas.microsoft.com/office/drawing/2014/main" val="3346223985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1556682891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551930342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1246318265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3131317380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1000134775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587990362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1567606006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3335958051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1870222898"/>
                    </a:ext>
                  </a:extLst>
                </a:gridCol>
                <a:gridCol w="389838">
                  <a:extLst>
                    <a:ext uri="{9D8B030D-6E8A-4147-A177-3AD203B41FA5}">
                      <a16:colId xmlns:a16="http://schemas.microsoft.com/office/drawing/2014/main" val="3240714366"/>
                    </a:ext>
                  </a:extLst>
                </a:gridCol>
              </a:tblGrid>
              <a:tr h="568363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/>
                        </a:rPr>
                        <a:t>RUN 1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/>
                        </a:rPr>
                        <a:t> FEATURES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/>
                        </a:rPr>
                        <a:t>MATLAB (TESTING CONFUSION MATRIX)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COMPUTED CRITERIA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940421"/>
                  </a:ext>
                </a:extLst>
              </a:tr>
              <a:tr h="783077"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  <a:latin typeface="Times New Roman"/>
                        </a:rPr>
                        <a:t>Method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# of Cross Validation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Test Data Size ()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# of Features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Time (sec)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Hyperparameter/min classification error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TP (Top Left)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TN (Bot Right)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FP (Bot Left)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effectLst/>
                          <a:latin typeface="Times New Roman"/>
                        </a:rPr>
                        <a:t>FN (Top Right)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Accuracy %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TPR 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TNR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PPV 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endParaRPr lang="en-US" sz="800" b="1"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NPV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FNR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FPR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FDR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FOR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PT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CSI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Prevalence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BA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F1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MCC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FM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BM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MK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F2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Times New Roman"/>
                        </a:rPr>
                        <a:t>F.5</a:t>
                      </a: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 %</a:t>
                      </a:r>
                      <a:r>
                        <a:rPr lang="en-US" sz="800" b="1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77729"/>
                  </a:ext>
                </a:extLst>
              </a:tr>
              <a:tr h="391538">
                <a:tc>
                  <a:txBody>
                    <a:bodyPr/>
                    <a:lstStyle/>
                    <a:p>
                      <a:r>
                        <a:rPr lang="en-US" sz="800" err="1">
                          <a:effectLst/>
                          <a:latin typeface="Times New Roman"/>
                        </a:rPr>
                        <a:t>Optimizeable</a:t>
                      </a:r>
                      <a:r>
                        <a:rPr lang="en-US" sz="800">
                          <a:effectLst/>
                          <a:latin typeface="Times New Roman"/>
                        </a:rPr>
                        <a:t> Tree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17.898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Ginni/0.0054703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435882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Binary GLM Logisitic Regression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6.2386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71594"/>
                  </a:ext>
                </a:extLst>
              </a:tr>
              <a:tr h="391538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Optimizable Naïve Bayes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17.084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Gaussian/0.020512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418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376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97.78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99.29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96.16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96.54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0.71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3.84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3.46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0.79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16.43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95.87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97.78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97.73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97.89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95.60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95.45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95.74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98.72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97.07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43120"/>
                  </a:ext>
                </a:extLst>
              </a:tr>
              <a:tr h="391538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Optimizable SVM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45.89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Cubic/0.0054703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08627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Efficient Logistic Regression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7.7652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32696"/>
                  </a:ext>
                </a:extLst>
              </a:tr>
              <a:tr h="391538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Efficient Linear SVM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6.9636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7199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Optimizable KNN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56.463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City block/0.0054703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68295"/>
                  </a:ext>
                </a:extLst>
              </a:tr>
              <a:tr h="391538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SVM Kernel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11.548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92502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Logistic Regression Kernel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4.9913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latin typeface="Times New Roman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43998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Optimizable Ensemble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148.4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Bag/494/3018/0.0054703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45626"/>
                  </a:ext>
                </a:extLst>
              </a:tr>
              <a:tr h="58099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Times New Roman"/>
                        </a:rPr>
                        <a:t>Optimizable Neural Network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172.16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1/Than/45/0.0054703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421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383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100.00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2.05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1.86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0.00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12.51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99.01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98.98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98.04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99.06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97.95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98.14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99.62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Times New Roman"/>
                        </a:rPr>
                        <a:t>98.50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8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2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12CB3C76DACF40A130248E24C423E0" ma:contentTypeVersion="7" ma:contentTypeDescription="Create a new document." ma:contentTypeScope="" ma:versionID="c3befb1203501b3be490174f7ae98cf3">
  <xsd:schema xmlns:xsd="http://www.w3.org/2001/XMLSchema" xmlns:xs="http://www.w3.org/2001/XMLSchema" xmlns:p="http://schemas.microsoft.com/office/2006/metadata/properties" xmlns:ns3="79c8cff0-283d-4c93-b8c5-142d7dbfa3b8" xmlns:ns4="fc5aa915-1adc-44ae-ad90-17ef4968bda9" targetNamespace="http://schemas.microsoft.com/office/2006/metadata/properties" ma:root="true" ma:fieldsID="1fe4f8e521f9316785cfc9ddbd73d50b" ns3:_="" ns4:_="">
    <xsd:import namespace="79c8cff0-283d-4c93-b8c5-142d7dbfa3b8"/>
    <xsd:import namespace="fc5aa915-1adc-44ae-ad90-17ef4968bd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c8cff0-283d-4c93-b8c5-142d7dbfa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5aa915-1adc-44ae-ad90-17ef4968bda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c8cff0-283d-4c93-b8c5-142d7dbfa3b8" xsi:nil="true"/>
  </documentManagement>
</p:properties>
</file>

<file path=customXml/itemProps1.xml><?xml version="1.0" encoding="utf-8"?>
<ds:datastoreItem xmlns:ds="http://schemas.openxmlformats.org/officeDocument/2006/customXml" ds:itemID="{2D7AC278-CD57-48AC-B3D4-E59609106E3C}">
  <ds:schemaRefs>
    <ds:schemaRef ds:uri="79c8cff0-283d-4c93-b8c5-142d7dbfa3b8"/>
    <ds:schemaRef ds:uri="fc5aa915-1adc-44ae-ad90-17ef4968bd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93A9A04-0C0E-49D3-9504-0182505AE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271F5-E772-4AA4-898B-B8CD796A160F}">
  <ds:schemaRefs>
    <ds:schemaRef ds:uri="79c8cff0-283d-4c93-b8c5-142d7dbfa3b8"/>
    <ds:schemaRef ds:uri="fc5aa915-1adc-44ae-ad90-17ef4968bd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Methodical Mycology</vt:lpstr>
      <vt:lpstr>AGENDA</vt:lpstr>
      <vt:lpstr>Introduction</vt:lpstr>
      <vt:lpstr>Dataset</vt:lpstr>
      <vt:lpstr>Descriptive Analysis</vt:lpstr>
      <vt:lpstr>PowerPoint Presentation</vt:lpstr>
      <vt:lpstr>Feature Selection</vt:lpstr>
      <vt:lpstr>Design of Experiments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>Kent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Case</dc:title>
  <dc:creator>Letner, Jacob</dc:creator>
  <cp:revision>11</cp:revision>
  <dcterms:created xsi:type="dcterms:W3CDTF">2016-12-01T17:24:20Z</dcterms:created>
  <dcterms:modified xsi:type="dcterms:W3CDTF">2023-08-01T05:31:14Z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0x0101004E12CB3C76DACF40A130248E24C423E0</vt:lpwstr>
  </property>
</Properties>
</file>